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9" r:id="rId1"/>
  </p:sldMasterIdLst>
  <p:notesMasterIdLst>
    <p:notesMasterId r:id="rId82"/>
  </p:notesMasterIdLst>
  <p:handoutMasterIdLst>
    <p:handoutMasterId r:id="rId83"/>
  </p:handoutMasterIdLst>
  <p:sldIdLst>
    <p:sldId id="257" r:id="rId2"/>
    <p:sldId id="792" r:id="rId3"/>
    <p:sldId id="783" r:id="rId4"/>
    <p:sldId id="785" r:id="rId5"/>
    <p:sldId id="786" r:id="rId6"/>
    <p:sldId id="787" r:id="rId7"/>
    <p:sldId id="788" r:id="rId8"/>
    <p:sldId id="789" r:id="rId9"/>
    <p:sldId id="790" r:id="rId10"/>
    <p:sldId id="793" r:id="rId11"/>
    <p:sldId id="794" r:id="rId12"/>
    <p:sldId id="795" r:id="rId13"/>
    <p:sldId id="796" r:id="rId14"/>
    <p:sldId id="797" r:id="rId15"/>
    <p:sldId id="798" r:id="rId16"/>
    <p:sldId id="799" r:id="rId17"/>
    <p:sldId id="800" r:id="rId18"/>
    <p:sldId id="801" r:id="rId19"/>
    <p:sldId id="802" r:id="rId20"/>
    <p:sldId id="803" r:id="rId21"/>
    <p:sldId id="804" r:id="rId22"/>
    <p:sldId id="805" r:id="rId23"/>
    <p:sldId id="891" r:id="rId24"/>
    <p:sldId id="892" r:id="rId25"/>
    <p:sldId id="893" r:id="rId26"/>
    <p:sldId id="889" r:id="rId27"/>
    <p:sldId id="890" r:id="rId28"/>
    <p:sldId id="811" r:id="rId29"/>
    <p:sldId id="813" r:id="rId30"/>
    <p:sldId id="814" r:id="rId31"/>
    <p:sldId id="815" r:id="rId32"/>
    <p:sldId id="816" r:id="rId33"/>
    <p:sldId id="817" r:id="rId34"/>
    <p:sldId id="818" r:id="rId35"/>
    <p:sldId id="819" r:id="rId36"/>
    <p:sldId id="820" r:id="rId37"/>
    <p:sldId id="821" r:id="rId38"/>
    <p:sldId id="822" r:id="rId39"/>
    <p:sldId id="887" r:id="rId40"/>
    <p:sldId id="888" r:id="rId41"/>
    <p:sldId id="824" r:id="rId42"/>
    <p:sldId id="825" r:id="rId43"/>
    <p:sldId id="826" r:id="rId44"/>
    <p:sldId id="827" r:id="rId45"/>
    <p:sldId id="828" r:id="rId46"/>
    <p:sldId id="829" r:id="rId47"/>
    <p:sldId id="830" r:id="rId48"/>
    <p:sldId id="831" r:id="rId49"/>
    <p:sldId id="832" r:id="rId50"/>
    <p:sldId id="833" r:id="rId51"/>
    <p:sldId id="834" r:id="rId52"/>
    <p:sldId id="835" r:id="rId53"/>
    <p:sldId id="836" r:id="rId54"/>
    <p:sldId id="837" r:id="rId55"/>
    <p:sldId id="838" r:id="rId56"/>
    <p:sldId id="839" r:id="rId57"/>
    <p:sldId id="840" r:id="rId58"/>
    <p:sldId id="841" r:id="rId59"/>
    <p:sldId id="842" r:id="rId60"/>
    <p:sldId id="843" r:id="rId61"/>
    <p:sldId id="844" r:id="rId62"/>
    <p:sldId id="845" r:id="rId63"/>
    <p:sldId id="846" r:id="rId64"/>
    <p:sldId id="847" r:id="rId65"/>
    <p:sldId id="848" r:id="rId66"/>
    <p:sldId id="849" r:id="rId67"/>
    <p:sldId id="850" r:id="rId68"/>
    <p:sldId id="851" r:id="rId69"/>
    <p:sldId id="852" r:id="rId70"/>
    <p:sldId id="853" r:id="rId71"/>
    <p:sldId id="854" r:id="rId72"/>
    <p:sldId id="855" r:id="rId73"/>
    <p:sldId id="856" r:id="rId74"/>
    <p:sldId id="857" r:id="rId75"/>
    <p:sldId id="858" r:id="rId76"/>
    <p:sldId id="859" r:id="rId77"/>
    <p:sldId id="860" r:id="rId78"/>
    <p:sldId id="861" r:id="rId79"/>
    <p:sldId id="862" r:id="rId80"/>
    <p:sldId id="894" r:id="rId81"/>
  </p:sldIdLst>
  <p:sldSz cx="9144000" cy="6858000" type="screen4x3"/>
  <p:notesSz cx="6799263" cy="9929813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ahoma" pitchFamily="34" charset="0"/>
        <a:ea typeface="宋体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ahoma" pitchFamily="34" charset="0"/>
        <a:ea typeface="宋体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ahoma" pitchFamily="34" charset="0"/>
        <a:ea typeface="宋体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ahoma" pitchFamily="34" charset="0"/>
        <a:ea typeface="宋体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ahoma" pitchFamily="34" charset="0"/>
        <a:ea typeface="宋体" charset="-122"/>
        <a:cs typeface="+mn-cs"/>
      </a:defRPr>
    </a:lvl5pPr>
    <a:lvl6pPr marL="2286000" algn="l" defTabSz="914400" rtl="0" eaLnBrk="1" latinLnBrk="0" hangingPunct="1">
      <a:defRPr kumimoji="1" sz="2400" kern="1200">
        <a:solidFill>
          <a:schemeClr val="tx1"/>
        </a:solidFill>
        <a:latin typeface="Tahoma" pitchFamily="34" charset="0"/>
        <a:ea typeface="宋体" charset="-122"/>
        <a:cs typeface="+mn-cs"/>
      </a:defRPr>
    </a:lvl6pPr>
    <a:lvl7pPr marL="2743200" algn="l" defTabSz="914400" rtl="0" eaLnBrk="1" latinLnBrk="0" hangingPunct="1">
      <a:defRPr kumimoji="1" sz="2400" kern="1200">
        <a:solidFill>
          <a:schemeClr val="tx1"/>
        </a:solidFill>
        <a:latin typeface="Tahoma" pitchFamily="34" charset="0"/>
        <a:ea typeface="宋体" charset="-122"/>
        <a:cs typeface="+mn-cs"/>
      </a:defRPr>
    </a:lvl7pPr>
    <a:lvl8pPr marL="3200400" algn="l" defTabSz="914400" rtl="0" eaLnBrk="1" latinLnBrk="0" hangingPunct="1">
      <a:defRPr kumimoji="1" sz="2400" kern="1200">
        <a:solidFill>
          <a:schemeClr val="tx1"/>
        </a:solidFill>
        <a:latin typeface="Tahoma" pitchFamily="34" charset="0"/>
        <a:ea typeface="宋体" charset="-122"/>
        <a:cs typeface="+mn-cs"/>
      </a:defRPr>
    </a:lvl8pPr>
    <a:lvl9pPr marL="3657600" algn="l" defTabSz="914400" rtl="0" eaLnBrk="1" latinLnBrk="0" hangingPunct="1">
      <a:defRPr kumimoji="1" sz="2400" kern="1200">
        <a:solidFill>
          <a:schemeClr val="tx1"/>
        </a:solidFill>
        <a:latin typeface="Tahoma" pitchFamily="34" charset="0"/>
        <a:ea typeface="宋体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8">
          <p15:clr>
            <a:srgbClr val="A4A3A4"/>
          </p15:clr>
        </p15:guide>
        <p15:guide id="2" pos="2142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CCE8CF"/>
    <a:srgbClr val="FFFF00"/>
    <a:srgbClr val="FFFFFF"/>
    <a:srgbClr val="00E4A8"/>
    <a:srgbClr val="000000"/>
    <a:srgbClr val="BB5D5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浅色样式 2 - 强调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464" autoAdjust="0"/>
    <p:restoredTop sz="93730" autoAdjust="0"/>
  </p:normalViewPr>
  <p:slideViewPr>
    <p:cSldViewPr>
      <p:cViewPr varScale="1">
        <p:scale>
          <a:sx n="112" d="100"/>
          <a:sy n="112" d="100"/>
        </p:scale>
        <p:origin x="702" y="11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8" d="100"/>
          <a:sy n="58" d="100"/>
        </p:scale>
        <p:origin x="-2304" y="-96"/>
      </p:cViewPr>
      <p:guideLst>
        <p:guide orient="horz" pos="3128"/>
        <p:guide pos="2142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png"/></Relationships>
</file>

<file path=ppt/drawings/_rels/vmlDrawing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image" Target="../media/image51.png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2.png"/><Relationship Id="rId1" Type="http://schemas.openxmlformats.org/officeDocument/2006/relationships/image" Target="../media/image53.png"/><Relationship Id="rId4" Type="http://schemas.openxmlformats.org/officeDocument/2006/relationships/image" Target="../media/image55.png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1.png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81.png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81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png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png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7.png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9.png"/><Relationship Id="rId1" Type="http://schemas.openxmlformats.org/officeDocument/2006/relationships/image" Target="../media/image48.png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image" Target="../media/image49.png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image" Target="../media/image50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347" cy="4964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51342" y="0"/>
            <a:ext cx="2946347" cy="4964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00A015-3C61-4C46-9FFF-0829803E3D39}" type="datetimeFigureOut">
              <a:rPr lang="zh-CN" altLang="en-US" smtClean="0"/>
              <a:t>2016/11/30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431599"/>
            <a:ext cx="2946347" cy="496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51342" y="9431599"/>
            <a:ext cx="2946347" cy="496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B96CCB-83EA-4143-A879-A4B0FCA6739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555328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347" cy="4964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2916" y="0"/>
            <a:ext cx="2946347" cy="4964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1264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7575" y="744538"/>
            <a:ext cx="4964113" cy="37242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37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6569" y="4716661"/>
            <a:ext cx="4986126" cy="44684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337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33322"/>
            <a:ext cx="2946347" cy="4964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37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2916" y="9433322"/>
            <a:ext cx="2946347" cy="4964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ea typeface="宋体" pitchFamily="2" charset="-122"/>
              </a:defRPr>
            </a:lvl1pPr>
          </a:lstStyle>
          <a:p>
            <a:pPr>
              <a:defRPr/>
            </a:pPr>
            <a:fld id="{8A5F81BC-554B-4AD5-8383-A0522B57AB2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3191621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3667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 smtClean="0">
              <a:ea typeface="宋体" charset="-122"/>
            </a:endParaRPr>
          </a:p>
        </p:txBody>
      </p:sp>
      <p:sp>
        <p:nvSpPr>
          <p:cNvPr id="11366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/>
            <a:fld id="{7802FDC7-4769-40FA-9EC7-3F3287C48AE6}" type="slidenum">
              <a:rPr lang="en-US" altLang="zh-CN" sz="1200" smtClean="0"/>
              <a:pPr eaLnBrk="1" hangingPunct="1"/>
              <a:t>1</a:t>
            </a:fld>
            <a:endParaRPr lang="en-US" altLang="zh-CN" sz="1200" smtClean="0"/>
          </a:p>
        </p:txBody>
      </p:sp>
    </p:spTree>
    <p:extLst>
      <p:ext uri="{BB962C8B-B14F-4D97-AF65-F5344CB8AC3E}">
        <p14:creationId xmlns:p14="http://schemas.microsoft.com/office/powerpoint/2010/main" val="40550022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/>
            <a:fld id="{5936B90E-A57C-4374-A615-6516CA941B94}" type="slidenum">
              <a:rPr lang="en-US" altLang="zh-CN" sz="1200" smtClean="0"/>
              <a:pPr eaLnBrk="1" hangingPunct="1"/>
              <a:t>12</a:t>
            </a:fld>
            <a:endParaRPr lang="en-US" altLang="zh-CN" sz="1200" smtClean="0"/>
          </a:p>
        </p:txBody>
      </p:sp>
      <p:sp>
        <p:nvSpPr>
          <p:cNvPr id="972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zh-CN" altLang="en-US" dirty="0" smtClean="0">
                <a:ea typeface="宋体" charset="-122"/>
              </a:rPr>
              <a:t>蓝色教材</a:t>
            </a:r>
            <a:r>
              <a:rPr lang="en-US" altLang="zh-CN" dirty="0" smtClean="0">
                <a:ea typeface="宋体" charset="-122"/>
              </a:rPr>
              <a:t>P187</a:t>
            </a:r>
            <a:r>
              <a:rPr lang="zh-CN" altLang="en-US" dirty="0" smtClean="0">
                <a:ea typeface="宋体" charset="-122"/>
              </a:rPr>
              <a:t>第一段</a:t>
            </a:r>
          </a:p>
        </p:txBody>
      </p:sp>
    </p:spTree>
    <p:extLst>
      <p:ext uri="{BB962C8B-B14F-4D97-AF65-F5344CB8AC3E}">
        <p14:creationId xmlns:p14="http://schemas.microsoft.com/office/powerpoint/2010/main" val="35647971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/>
            <a:fld id="{1114FDC2-E001-4B60-A63E-287171569B2C}" type="slidenum">
              <a:rPr lang="en-US" altLang="zh-CN" sz="1200" smtClean="0"/>
              <a:pPr eaLnBrk="1" hangingPunct="1"/>
              <a:t>13</a:t>
            </a:fld>
            <a:endParaRPr lang="en-US" altLang="zh-CN" sz="1200" smtClean="0"/>
          </a:p>
        </p:txBody>
      </p:sp>
      <p:sp>
        <p:nvSpPr>
          <p:cNvPr id="1003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mtClean="0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558066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4691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 smtClean="0">
              <a:ea typeface="宋体" charset="-122"/>
            </a:endParaRPr>
          </a:p>
        </p:txBody>
      </p:sp>
      <p:sp>
        <p:nvSpPr>
          <p:cNvPr id="114692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/>
            <a:fld id="{24C39FF2-165E-42F8-9FC6-CA759A676502}" type="slidenum">
              <a:rPr lang="en-US" altLang="zh-CN" sz="1200" smtClean="0"/>
              <a:pPr eaLnBrk="1" hangingPunct="1"/>
              <a:t>14</a:t>
            </a:fld>
            <a:endParaRPr lang="en-US" altLang="zh-CN" sz="1200" smtClean="0"/>
          </a:p>
        </p:txBody>
      </p:sp>
    </p:spTree>
    <p:extLst>
      <p:ext uri="{BB962C8B-B14F-4D97-AF65-F5344CB8AC3E}">
        <p14:creationId xmlns:p14="http://schemas.microsoft.com/office/powerpoint/2010/main" val="33090953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/>
            <a:fld id="{A8802BB9-A8DD-42AF-91C8-D12034A3E622}" type="slidenum">
              <a:rPr lang="en-US" altLang="zh-CN" sz="1200" smtClean="0"/>
              <a:pPr eaLnBrk="1" hangingPunct="1"/>
              <a:t>15</a:t>
            </a:fld>
            <a:endParaRPr lang="en-US" altLang="zh-CN" sz="1200" smtClean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mtClean="0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365893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/>
            <a:fld id="{B39DE041-C1C7-457C-9F0C-BD8572141575}" type="slidenum">
              <a:rPr lang="en-US" altLang="zh-CN" sz="1200" smtClean="0"/>
              <a:pPr eaLnBrk="1" hangingPunct="1"/>
              <a:t>16</a:t>
            </a:fld>
            <a:endParaRPr lang="en-US" altLang="zh-CN" sz="1200" smtClean="0"/>
          </a:p>
        </p:txBody>
      </p:sp>
      <p:sp>
        <p:nvSpPr>
          <p:cNvPr id="1177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77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mtClean="0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071029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/>
            <a:fld id="{1C00B3CA-DFF4-4A06-9996-C9C254A4BF8A}" type="slidenum">
              <a:rPr lang="en-US" altLang="zh-CN" sz="1200" smtClean="0"/>
              <a:pPr eaLnBrk="1" hangingPunct="1"/>
              <a:t>19</a:t>
            </a:fld>
            <a:endParaRPr lang="en-US" altLang="zh-CN" sz="1200" smtClean="0"/>
          </a:p>
        </p:txBody>
      </p:sp>
      <p:sp>
        <p:nvSpPr>
          <p:cNvPr id="1228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mtClean="0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584890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4691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 smtClean="0">
              <a:ea typeface="宋体" charset="-122"/>
            </a:endParaRPr>
          </a:p>
        </p:txBody>
      </p:sp>
      <p:sp>
        <p:nvSpPr>
          <p:cNvPr id="114692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/>
            <a:fld id="{24C39FF2-165E-42F8-9FC6-CA759A676502}" type="slidenum">
              <a:rPr lang="en-US" altLang="zh-CN" sz="1200" smtClean="0"/>
              <a:pPr eaLnBrk="1" hangingPunct="1"/>
              <a:t>29</a:t>
            </a:fld>
            <a:endParaRPr lang="en-US" altLang="zh-CN" sz="1200" smtClean="0"/>
          </a:p>
        </p:txBody>
      </p:sp>
    </p:spTree>
    <p:extLst>
      <p:ext uri="{BB962C8B-B14F-4D97-AF65-F5344CB8AC3E}">
        <p14:creationId xmlns:p14="http://schemas.microsoft.com/office/powerpoint/2010/main" val="14660560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9331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 smtClean="0"/>
          </a:p>
        </p:txBody>
      </p:sp>
      <p:sp>
        <p:nvSpPr>
          <p:cNvPr id="99332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834B08C7-A1F0-470D-93B4-3E8A57CBB7C5}" type="slidenum">
              <a:rPr lang="en-US" altLang="zh-CN" sz="1200" smtClean="0"/>
              <a:pPr eaLnBrk="1" hangingPunct="1"/>
              <a:t>31</a:t>
            </a:fld>
            <a:endParaRPr lang="en-US" altLang="zh-CN" sz="1200" smtClean="0"/>
          </a:p>
        </p:txBody>
      </p:sp>
    </p:spTree>
    <p:extLst>
      <p:ext uri="{BB962C8B-B14F-4D97-AF65-F5344CB8AC3E}">
        <p14:creationId xmlns:p14="http://schemas.microsoft.com/office/powerpoint/2010/main" val="14509450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4691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 smtClean="0">
              <a:ea typeface="宋体" charset="-122"/>
            </a:endParaRPr>
          </a:p>
        </p:txBody>
      </p:sp>
      <p:sp>
        <p:nvSpPr>
          <p:cNvPr id="114692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/>
            <a:fld id="{24C39FF2-165E-42F8-9FC6-CA759A676502}" type="slidenum">
              <a:rPr lang="en-US" altLang="zh-CN" sz="1200" smtClean="0"/>
              <a:pPr eaLnBrk="1" hangingPunct="1"/>
              <a:t>34</a:t>
            </a:fld>
            <a:endParaRPr lang="en-US" altLang="zh-CN" sz="1200" smtClean="0"/>
          </a:p>
        </p:txBody>
      </p:sp>
    </p:spTree>
    <p:extLst>
      <p:ext uri="{BB962C8B-B14F-4D97-AF65-F5344CB8AC3E}">
        <p14:creationId xmlns:p14="http://schemas.microsoft.com/office/powerpoint/2010/main" val="12441572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dirty="0" smtClean="0"/>
              <a:t>依赖</a:t>
            </a:r>
            <a:r>
              <a:rPr lang="zh-CN" altLang="en-US" sz="1200" b="1" dirty="0" smtClean="0">
                <a:solidFill>
                  <a:srgbClr val="0070C0"/>
                </a:solidFill>
              </a:rPr>
              <a:t>电容</a:t>
            </a:r>
            <a:r>
              <a:rPr lang="zh-CN" altLang="en-US" sz="1200" dirty="0" smtClean="0"/>
              <a:t>器存储数据。电容器充满电后代表</a:t>
            </a:r>
            <a:r>
              <a:rPr lang="en-US" altLang="zh-CN" sz="1200" dirty="0" smtClean="0"/>
              <a:t>1</a:t>
            </a:r>
            <a:r>
              <a:rPr lang="zh-CN" altLang="en-US" sz="1200" dirty="0" smtClean="0"/>
              <a:t>，未充电的代表</a:t>
            </a:r>
            <a:r>
              <a:rPr lang="en-US" altLang="zh-CN" sz="1200" dirty="0" smtClean="0"/>
              <a:t>0</a:t>
            </a:r>
            <a:r>
              <a:rPr lang="zh-CN" altLang="en-US" sz="1200" dirty="0" smtClean="0"/>
              <a:t>。因漏电，需要</a:t>
            </a:r>
            <a:r>
              <a:rPr lang="zh-CN" altLang="en-US" sz="1200" dirty="0" smtClean="0">
                <a:latin typeface="楷体" pitchFamily="49" charset="-122"/>
                <a:ea typeface="楷体" pitchFamily="49" charset="-122"/>
              </a:rPr>
              <a:t>周期性</a:t>
            </a:r>
            <a:r>
              <a:rPr lang="zh-CN" altLang="en-US" sz="1200" dirty="0" smtClean="0"/>
              <a:t>刷新。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A5F81BC-554B-4AD5-8383-A0522B57AB2C}" type="slidenum">
              <a:rPr lang="en-US" altLang="zh-CN" smtClean="0"/>
              <a:pPr>
                <a:defRPr/>
              </a:pPr>
              <a:t>36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771227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4691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 smtClean="0">
              <a:ea typeface="宋体" charset="-122"/>
            </a:endParaRPr>
          </a:p>
        </p:txBody>
      </p:sp>
      <p:sp>
        <p:nvSpPr>
          <p:cNvPr id="114692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/>
            <a:fld id="{24C39FF2-165E-42F8-9FC6-CA759A676502}" type="slidenum">
              <a:rPr lang="en-US" altLang="zh-CN" sz="1200" smtClean="0"/>
              <a:pPr eaLnBrk="1" hangingPunct="1"/>
              <a:t>2</a:t>
            </a:fld>
            <a:endParaRPr lang="en-US" altLang="zh-CN" sz="1200" smtClean="0"/>
          </a:p>
        </p:txBody>
      </p:sp>
    </p:spTree>
    <p:extLst>
      <p:ext uri="{BB962C8B-B14F-4D97-AF65-F5344CB8AC3E}">
        <p14:creationId xmlns:p14="http://schemas.microsoft.com/office/powerpoint/2010/main" val="176200509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SRAM</a:t>
            </a:r>
            <a:r>
              <a:rPr lang="zh-CN" altLang="en-US" dirty="0" smtClean="0"/>
              <a:t>中的每一</a:t>
            </a:r>
            <a:r>
              <a:rPr lang="en-US" altLang="zh-CN" dirty="0" smtClean="0"/>
              <a:t>bit</a:t>
            </a:r>
            <a:r>
              <a:rPr lang="zh-CN" altLang="en-US" dirty="0" smtClean="0"/>
              <a:t>存储在由</a:t>
            </a:r>
            <a:r>
              <a:rPr lang="en-US" altLang="zh-CN" dirty="0" smtClean="0"/>
              <a:t>4</a:t>
            </a:r>
            <a:r>
              <a:rPr lang="zh-CN" altLang="en-US" dirty="0" smtClean="0"/>
              <a:t>个场效应管（</a:t>
            </a:r>
            <a:r>
              <a:rPr lang="en-US" altLang="zh-CN" dirty="0" smtClean="0"/>
              <a:t>M1, M2, M3, M4</a:t>
            </a:r>
            <a:r>
              <a:rPr lang="zh-CN" altLang="en-US" dirty="0" smtClean="0"/>
              <a:t>）构成两个交叉耦合的反相器中。另外两个场效应管（</a:t>
            </a:r>
            <a:r>
              <a:rPr lang="en-US" altLang="zh-CN" dirty="0" smtClean="0"/>
              <a:t>M5, M6</a:t>
            </a:r>
            <a:r>
              <a:rPr lang="zh-CN" altLang="en-US" dirty="0" smtClean="0"/>
              <a:t>）是存储基本单元到用于读写的位线</a:t>
            </a:r>
            <a:r>
              <a:rPr lang="en-US" altLang="zh-CN" dirty="0" smtClean="0"/>
              <a:t>(Bit Line)</a:t>
            </a:r>
            <a:r>
              <a:rPr lang="zh-CN" altLang="en-US" dirty="0" smtClean="0"/>
              <a:t>的控制开关。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A5F81BC-554B-4AD5-8383-A0522B57AB2C}" type="slidenum">
              <a:rPr lang="en-US" altLang="zh-CN" smtClean="0"/>
              <a:pPr>
                <a:defRPr/>
              </a:pPr>
              <a:t>37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6547940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1024</a:t>
            </a:r>
            <a:r>
              <a:rPr lang="zh-CN" altLang="en-US" dirty="0" smtClean="0"/>
              <a:t>个房间，每个房间住</a:t>
            </a:r>
            <a:r>
              <a:rPr lang="en-US" altLang="zh-CN" dirty="0" smtClean="0"/>
              <a:t>16</a:t>
            </a:r>
            <a:r>
              <a:rPr lang="zh-CN" altLang="en-US" dirty="0" smtClean="0"/>
              <a:t>个人。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A5F81BC-554B-4AD5-8383-A0522B57AB2C}" type="slidenum">
              <a:rPr lang="en-US" altLang="zh-CN" smtClean="0"/>
              <a:pPr>
                <a:defRPr/>
              </a:pPr>
              <a:t>38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567908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4691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 smtClean="0">
              <a:ea typeface="宋体" charset="-122"/>
            </a:endParaRPr>
          </a:p>
        </p:txBody>
      </p:sp>
      <p:sp>
        <p:nvSpPr>
          <p:cNvPr id="114692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/>
            <a:fld id="{24C39FF2-165E-42F8-9FC6-CA759A676502}" type="slidenum">
              <a:rPr lang="en-US" altLang="zh-CN" sz="1200" smtClean="0"/>
              <a:pPr eaLnBrk="1" hangingPunct="1"/>
              <a:t>47</a:t>
            </a:fld>
            <a:endParaRPr lang="en-US" altLang="zh-CN" sz="1200" smtClean="0"/>
          </a:p>
        </p:txBody>
      </p:sp>
    </p:spTree>
    <p:extLst>
      <p:ext uri="{BB962C8B-B14F-4D97-AF65-F5344CB8AC3E}">
        <p14:creationId xmlns:p14="http://schemas.microsoft.com/office/powerpoint/2010/main" val="185498850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仔细分析图（</a:t>
            </a:r>
            <a:r>
              <a:rPr lang="en-US" altLang="zh-CN" dirty="0" smtClean="0"/>
              <a:t>a</a:t>
            </a:r>
            <a:r>
              <a:rPr lang="zh-CN" altLang="en-US" dirty="0" smtClean="0"/>
              <a:t>）的逻辑。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A5F81BC-554B-4AD5-8383-A0522B57AB2C}" type="slidenum">
              <a:rPr lang="en-US" altLang="zh-CN" smtClean="0"/>
              <a:pPr>
                <a:defRPr/>
              </a:pPr>
              <a:t>48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6306240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6979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 smtClean="0"/>
          </a:p>
        </p:txBody>
      </p:sp>
      <p:sp>
        <p:nvSpPr>
          <p:cNvPr id="126980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5D4A32D1-BF1A-4619-8A65-E59D8A2B8BF8}" type="slidenum">
              <a:rPr lang="en-US" altLang="zh-CN" sz="1200" smtClean="0"/>
              <a:pPr eaLnBrk="1" hangingPunct="1"/>
              <a:t>56</a:t>
            </a:fld>
            <a:endParaRPr lang="en-US" altLang="zh-CN" sz="1200" smtClean="0"/>
          </a:p>
        </p:txBody>
      </p:sp>
    </p:spTree>
    <p:extLst>
      <p:ext uri="{BB962C8B-B14F-4D97-AF65-F5344CB8AC3E}">
        <p14:creationId xmlns:p14="http://schemas.microsoft.com/office/powerpoint/2010/main" val="364667089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8003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 smtClean="0"/>
          </a:p>
        </p:txBody>
      </p:sp>
      <p:sp>
        <p:nvSpPr>
          <p:cNvPr id="128004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1D897676-77BF-4913-BAD7-8C394048D3A6}" type="slidenum">
              <a:rPr lang="en-US" altLang="zh-CN" sz="1200" smtClean="0"/>
              <a:pPr eaLnBrk="1" hangingPunct="1"/>
              <a:t>57</a:t>
            </a:fld>
            <a:endParaRPr lang="en-US" altLang="zh-CN" sz="1200" smtClean="0"/>
          </a:p>
        </p:txBody>
      </p:sp>
    </p:spTree>
    <p:extLst>
      <p:ext uri="{BB962C8B-B14F-4D97-AF65-F5344CB8AC3E}">
        <p14:creationId xmlns:p14="http://schemas.microsoft.com/office/powerpoint/2010/main" val="162737355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4691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 smtClean="0">
              <a:ea typeface="宋体" charset="-122"/>
            </a:endParaRPr>
          </a:p>
        </p:txBody>
      </p:sp>
      <p:sp>
        <p:nvSpPr>
          <p:cNvPr id="114692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/>
            <a:fld id="{24C39FF2-165E-42F8-9FC6-CA759A676502}" type="slidenum">
              <a:rPr lang="en-US" altLang="zh-CN" sz="1200" smtClean="0"/>
              <a:pPr eaLnBrk="1" hangingPunct="1"/>
              <a:t>58</a:t>
            </a:fld>
            <a:endParaRPr lang="en-US" altLang="zh-CN" sz="1200" smtClean="0"/>
          </a:p>
        </p:txBody>
      </p:sp>
    </p:spTree>
    <p:extLst>
      <p:ext uri="{BB962C8B-B14F-4D97-AF65-F5344CB8AC3E}">
        <p14:creationId xmlns:p14="http://schemas.microsoft.com/office/powerpoint/2010/main" val="160605400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C1</a:t>
            </a:r>
            <a:r>
              <a:rPr lang="zh-CN" altLang="en-US" dirty="0" smtClean="0"/>
              <a:t>、</a:t>
            </a:r>
            <a:r>
              <a:rPr lang="en-US" altLang="zh-CN" dirty="0" smtClean="0"/>
              <a:t>C4</a:t>
            </a:r>
            <a:r>
              <a:rPr lang="zh-CN" altLang="en-US" dirty="0" smtClean="0"/>
              <a:t>有错误，只能是</a:t>
            </a:r>
            <a:r>
              <a:rPr lang="en-US" altLang="zh-CN" dirty="0" smtClean="0"/>
              <a:t>5</a:t>
            </a:r>
            <a:r>
              <a:rPr lang="zh-CN" altLang="en-US" dirty="0" smtClean="0"/>
              <a:t>和</a:t>
            </a:r>
            <a:r>
              <a:rPr lang="en-US" altLang="zh-CN" dirty="0" smtClean="0"/>
              <a:t>7</a:t>
            </a:r>
            <a:r>
              <a:rPr lang="zh-CN" altLang="en-US" dirty="0" smtClean="0"/>
              <a:t>有错，但如果</a:t>
            </a:r>
            <a:r>
              <a:rPr lang="en-US" altLang="zh-CN" dirty="0" smtClean="0"/>
              <a:t>7</a:t>
            </a:r>
            <a:r>
              <a:rPr lang="zh-CN" altLang="en-US" dirty="0" smtClean="0"/>
              <a:t>有错，则</a:t>
            </a:r>
            <a:r>
              <a:rPr lang="en-US" altLang="zh-CN" dirty="0" smtClean="0"/>
              <a:t>C2</a:t>
            </a:r>
            <a:r>
              <a:rPr lang="zh-CN" altLang="en-US" dirty="0" smtClean="0"/>
              <a:t>也会错的，故只能是</a:t>
            </a:r>
            <a:r>
              <a:rPr lang="en-US" altLang="zh-CN" dirty="0" smtClean="0"/>
              <a:t>5</a:t>
            </a:r>
            <a:r>
              <a:rPr lang="zh-CN" altLang="en-US" dirty="0" smtClean="0"/>
              <a:t>有错。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A5F81BC-554B-4AD5-8383-A0522B57AB2C}" type="slidenum">
              <a:rPr lang="en-US" altLang="zh-CN" smtClean="0"/>
              <a:pPr>
                <a:defRPr/>
              </a:pPr>
              <a:t>62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8547909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-1:</a:t>
            </a:r>
            <a:r>
              <a:rPr lang="zh-CN" altLang="en-US" dirty="0" smtClean="0"/>
              <a:t>表明</a:t>
            </a:r>
            <a:r>
              <a:rPr lang="en-US" altLang="zh-CN" dirty="0" smtClean="0"/>
              <a:t>0</a:t>
            </a:r>
            <a:r>
              <a:rPr lang="zh-CN" altLang="en-US" dirty="0" smtClean="0"/>
              <a:t>指示正确值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A5F81BC-554B-4AD5-8383-A0522B57AB2C}" type="slidenum">
              <a:rPr lang="en-US" altLang="zh-CN" smtClean="0"/>
              <a:pPr>
                <a:defRPr/>
              </a:pPr>
              <a:t>63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6119084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-1:</a:t>
            </a:r>
            <a:r>
              <a:rPr lang="zh-CN" altLang="en-US" dirty="0" smtClean="0"/>
              <a:t>表明</a:t>
            </a:r>
            <a:r>
              <a:rPr lang="en-US" altLang="zh-CN" dirty="0" smtClean="0"/>
              <a:t>0</a:t>
            </a:r>
            <a:r>
              <a:rPr lang="zh-CN" altLang="en-US" dirty="0" smtClean="0"/>
              <a:t>指示正确值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A5F81BC-554B-4AD5-8383-A0522B57AB2C}" type="slidenum">
              <a:rPr lang="en-US" altLang="zh-CN" smtClean="0"/>
              <a:pPr>
                <a:defRPr/>
              </a:pPr>
              <a:t>64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824950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/>
            <a:fld id="{20E48CA7-03C4-4F27-92C7-65865F150B4E}" type="slidenum">
              <a:rPr lang="en-US" altLang="zh-CN" sz="1200" smtClean="0"/>
              <a:pPr eaLnBrk="1" hangingPunct="1"/>
              <a:t>3</a:t>
            </a:fld>
            <a:endParaRPr lang="en-US" altLang="zh-CN" sz="1200" smtClean="0"/>
          </a:p>
        </p:txBody>
      </p:sp>
      <p:sp>
        <p:nvSpPr>
          <p:cNvPr id="921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mtClean="0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230914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4691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 smtClean="0">
              <a:ea typeface="宋体" charset="-122"/>
            </a:endParaRPr>
          </a:p>
        </p:txBody>
      </p:sp>
      <p:sp>
        <p:nvSpPr>
          <p:cNvPr id="114692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/>
            <a:fld id="{24C39FF2-165E-42F8-9FC6-CA759A676502}" type="slidenum">
              <a:rPr lang="en-US" altLang="zh-CN" sz="1200" smtClean="0"/>
              <a:pPr eaLnBrk="1" hangingPunct="1"/>
              <a:t>66</a:t>
            </a:fld>
            <a:endParaRPr lang="en-US" altLang="zh-CN" sz="1200" smtClean="0"/>
          </a:p>
        </p:txBody>
      </p:sp>
    </p:spTree>
    <p:extLst>
      <p:ext uri="{BB962C8B-B14F-4D97-AF65-F5344CB8AC3E}">
        <p14:creationId xmlns:p14="http://schemas.microsoft.com/office/powerpoint/2010/main" val="56359367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9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91491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 smtClean="0">
              <a:ea typeface="宋体" charset="-122"/>
            </a:endParaRPr>
          </a:p>
        </p:txBody>
      </p:sp>
      <p:sp>
        <p:nvSpPr>
          <p:cNvPr id="191492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/>
            <a:fld id="{E941D4FC-D18B-47B8-AF32-3B3F3894F469}" type="slidenum">
              <a:rPr lang="en-US" altLang="zh-CN" sz="1200" smtClean="0"/>
              <a:pPr eaLnBrk="1" hangingPunct="1"/>
              <a:t>69</a:t>
            </a:fld>
            <a:endParaRPr lang="en-US" altLang="zh-CN" sz="1200" smtClean="0"/>
          </a:p>
        </p:txBody>
      </p:sp>
    </p:spTree>
    <p:extLst>
      <p:ext uri="{BB962C8B-B14F-4D97-AF65-F5344CB8AC3E}">
        <p14:creationId xmlns:p14="http://schemas.microsoft.com/office/powerpoint/2010/main" val="6879353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43363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 smtClean="0"/>
          </a:p>
        </p:txBody>
      </p:sp>
      <p:sp>
        <p:nvSpPr>
          <p:cNvPr id="143364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91D258DD-A90B-4EE9-9DC3-E77D3334F37A}" type="slidenum">
              <a:rPr lang="en-US" altLang="zh-CN" sz="1200" smtClean="0"/>
              <a:pPr eaLnBrk="1" hangingPunct="1"/>
              <a:t>70</a:t>
            </a:fld>
            <a:endParaRPr lang="en-US" altLang="zh-CN" sz="1200" smtClean="0"/>
          </a:p>
        </p:txBody>
      </p:sp>
    </p:spTree>
    <p:extLst>
      <p:ext uri="{BB962C8B-B14F-4D97-AF65-F5344CB8AC3E}">
        <p14:creationId xmlns:p14="http://schemas.microsoft.com/office/powerpoint/2010/main" val="270612611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43363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 smtClean="0"/>
          </a:p>
        </p:txBody>
      </p:sp>
      <p:sp>
        <p:nvSpPr>
          <p:cNvPr id="143364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91D258DD-A90B-4EE9-9DC3-E77D3334F37A}" type="slidenum">
              <a:rPr lang="en-US" altLang="zh-CN" sz="1200" smtClean="0"/>
              <a:pPr eaLnBrk="1" hangingPunct="1"/>
              <a:t>71</a:t>
            </a:fld>
            <a:endParaRPr lang="en-US" altLang="zh-CN" sz="1200" smtClean="0"/>
          </a:p>
        </p:txBody>
      </p:sp>
    </p:spTree>
    <p:extLst>
      <p:ext uri="{BB962C8B-B14F-4D97-AF65-F5344CB8AC3E}">
        <p14:creationId xmlns:p14="http://schemas.microsoft.com/office/powerpoint/2010/main" val="21899168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/>
            <a:fld id="{0E7DE589-A8B1-46CA-A873-C2FD46FFCEC6}" type="slidenum">
              <a:rPr lang="en-US" altLang="zh-CN" sz="1200" smtClean="0"/>
              <a:pPr eaLnBrk="1" hangingPunct="1"/>
              <a:t>4</a:t>
            </a:fld>
            <a:endParaRPr lang="en-US" altLang="zh-CN" sz="1200" smtClean="0"/>
          </a:p>
        </p:txBody>
      </p:sp>
      <p:sp>
        <p:nvSpPr>
          <p:cNvPr id="1034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zh-CN" altLang="en-US" dirty="0" smtClean="0">
                <a:ea typeface="宋体" charset="-122"/>
              </a:rPr>
              <a:t>可以不按以前的时序电路设计过程，因为很简单。</a:t>
            </a:r>
            <a:endParaRPr lang="zh-CN" altLang="zh-CN" dirty="0" smtClean="0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185311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/>
            <a:fld id="{6F8139B6-FD61-4B2E-B509-CB2DCF86C8F7}" type="slidenum">
              <a:rPr lang="en-US" altLang="zh-CN" sz="1200" smtClean="0"/>
              <a:pPr eaLnBrk="1" hangingPunct="1"/>
              <a:t>5</a:t>
            </a:fld>
            <a:endParaRPr lang="en-US" altLang="zh-CN" sz="1200" smtClean="0"/>
          </a:p>
        </p:txBody>
      </p:sp>
      <p:sp>
        <p:nvSpPr>
          <p:cNvPr id="1054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54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mtClean="0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091947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/>
            <a:fld id="{71EE9CEF-5D5B-4677-BE2F-A9D9FAAEA2B7}" type="slidenum">
              <a:rPr lang="en-US" altLang="zh-CN" sz="1200" smtClean="0"/>
              <a:pPr eaLnBrk="1" hangingPunct="1"/>
              <a:t>6</a:t>
            </a:fld>
            <a:endParaRPr lang="en-US" altLang="zh-CN" sz="1200" smtClean="0"/>
          </a:p>
        </p:txBody>
      </p:sp>
      <p:sp>
        <p:nvSpPr>
          <p:cNvPr id="1075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75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mtClean="0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802586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/>
            <a:fld id="{F9AD82EC-4493-46DC-9807-15435FB9D5B0}" type="slidenum">
              <a:rPr lang="en-US" altLang="zh-CN" sz="1200" smtClean="0"/>
              <a:pPr eaLnBrk="1" hangingPunct="1"/>
              <a:t>7</a:t>
            </a:fld>
            <a:endParaRPr lang="en-US" altLang="zh-CN" sz="1200" smtClean="0"/>
          </a:p>
        </p:txBody>
      </p:sp>
      <p:sp>
        <p:nvSpPr>
          <p:cNvPr id="1095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95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mtClean="0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452261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4691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 smtClean="0">
              <a:ea typeface="宋体" charset="-122"/>
            </a:endParaRPr>
          </a:p>
        </p:txBody>
      </p:sp>
      <p:sp>
        <p:nvSpPr>
          <p:cNvPr id="114692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/>
            <a:fld id="{24C39FF2-165E-42F8-9FC6-CA759A676502}" type="slidenum">
              <a:rPr lang="en-US" altLang="zh-CN" sz="1200" smtClean="0"/>
              <a:pPr eaLnBrk="1" hangingPunct="1"/>
              <a:t>10</a:t>
            </a:fld>
            <a:endParaRPr lang="en-US" altLang="zh-CN" sz="1200" smtClean="0"/>
          </a:p>
        </p:txBody>
      </p:sp>
    </p:spTree>
    <p:extLst>
      <p:ext uri="{BB962C8B-B14F-4D97-AF65-F5344CB8AC3E}">
        <p14:creationId xmlns:p14="http://schemas.microsoft.com/office/powerpoint/2010/main" val="41841555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/>
            <a:fld id="{32E1A614-F2E0-4028-A0B6-151F4EA810B4}" type="slidenum">
              <a:rPr lang="en-US" altLang="zh-CN" sz="1200" smtClean="0"/>
              <a:pPr eaLnBrk="1" hangingPunct="1"/>
              <a:t>11</a:t>
            </a:fld>
            <a:endParaRPr lang="en-US" altLang="zh-CN" sz="1200" smtClean="0"/>
          </a:p>
        </p:txBody>
      </p:sp>
      <p:sp>
        <p:nvSpPr>
          <p:cNvPr id="942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2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0" dirty="0" smtClean="0">
                <a:solidFill>
                  <a:srgbClr val="FF0000"/>
                </a:solidFill>
              </a:rPr>
              <a:t>二进制行波</a:t>
            </a:r>
            <a:r>
              <a:rPr lang="zh-CN" altLang="en-US" b="1" dirty="0" smtClean="0">
                <a:solidFill>
                  <a:srgbClr val="FF0000"/>
                </a:solidFill>
              </a:rPr>
              <a:t>减法</a:t>
            </a:r>
            <a:r>
              <a:rPr lang="zh-CN" altLang="en-US" b="0" dirty="0" smtClean="0">
                <a:solidFill>
                  <a:srgbClr val="FF0000"/>
                </a:solidFill>
              </a:rPr>
              <a:t>计数器？</a:t>
            </a:r>
          </a:p>
          <a:p>
            <a:pPr eaLnBrk="1" hangingPunct="1"/>
            <a:r>
              <a:rPr lang="zh-CN" altLang="en-US" dirty="0" smtClean="0">
                <a:ea typeface="宋体" charset="-122"/>
              </a:rPr>
              <a:t>用上升沿触发！而不是下降沿触发。</a:t>
            </a:r>
            <a:endParaRPr lang="zh-CN" altLang="zh-CN" dirty="0" smtClean="0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4071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>
      <p:bgPr>
        <a:solidFill>
          <a:srgbClr val="CCE8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8" name="Rectangle 12"/>
          <p:cNvSpPr>
            <a:spLocks noGrp="1" noChangeArrowheads="1"/>
          </p:cNvSpPr>
          <p:nvPr>
            <p:ph type="ctrTitle"/>
          </p:nvPr>
        </p:nvSpPr>
        <p:spPr>
          <a:xfrm>
            <a:off x="990600" y="18288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109" name="Rectangle 1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14" name="Rectangle 14"/>
          <p:cNvSpPr>
            <a:spLocks noGrp="1" noChangeArrowheads="1"/>
          </p:cNvSpPr>
          <p:nvPr>
            <p:ph type="dt" sz="half" idx="10"/>
          </p:nvPr>
        </p:nvSpPr>
        <p:spPr>
          <a:xfrm>
            <a:off x="990600" y="6248400"/>
            <a:ext cx="1905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5" name="Rectangle 15"/>
          <p:cNvSpPr>
            <a:spLocks noGrp="1" noChangeArrowheads="1"/>
          </p:cNvSpPr>
          <p:nvPr>
            <p:ph type="ftr" sz="quarter" idx="11"/>
          </p:nvPr>
        </p:nvSpPr>
        <p:spPr>
          <a:xfrm>
            <a:off x="3429000" y="6248400"/>
            <a:ext cx="28956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6" name="Rectangle 1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858000" y="6248400"/>
            <a:ext cx="1905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163E97CD-29E6-4025-8BC8-D6133B63D5D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82284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AABA638-65EC-4806-9C78-AFEC1091350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35703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004050" y="617538"/>
            <a:ext cx="1951038" cy="551497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150938" y="617538"/>
            <a:ext cx="5700712" cy="551497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218D85-48B6-4AFD-A288-66611719939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38842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标题和内容">
    <p:bg>
      <p:bgPr>
        <a:solidFill>
          <a:srgbClr val="CCE8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0" y="0"/>
            <a:ext cx="9144000" cy="980728"/>
          </a:xfrm>
          <a:prstGeom prst="rect">
            <a:avLst/>
          </a:prstGeom>
          <a:solidFill>
            <a:srgbClr val="B3DB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68" y="1017304"/>
            <a:ext cx="9036496" cy="576064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F27CFC5-7FD8-49A5-BC14-6A12B5DF6A4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7504" y="72800"/>
            <a:ext cx="8928992" cy="835920"/>
          </a:xfrm>
        </p:spPr>
        <p:txBody>
          <a:bodyPr anchor="ctr"/>
          <a:lstStyle>
            <a:lvl1pPr algn="ctr">
              <a:defRPr sz="4000"/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46366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5DDF8BD-65F9-48C4-ABE9-2AD80F98D63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45881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182688" y="2017713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145088" y="2017713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FE7B968-F9E1-4F99-A37F-C4C443537FE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01543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FC22A96-5426-4C7C-942C-CE613934477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8226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60F5B6-672A-4501-8AC2-B4A1B39B54E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99257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D289EBD-6AF7-44A6-A834-9F066DF5B93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85395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029FF83-66BB-458C-9D59-09AE05735E8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4433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F5A6A30-9FD2-4429-832C-04911250CDC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31126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ChangeArrowheads="1"/>
          </p:cNvSpPr>
          <p:nvPr/>
        </p:nvSpPr>
        <p:spPr bwMode="ltGray">
          <a:xfrm>
            <a:off x="417513" y="1098550"/>
            <a:ext cx="438150" cy="474663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zh-CN" altLang="zh-CN">
              <a:ea typeface="宋体" pitchFamily="2" charset="-122"/>
            </a:endParaRPr>
          </a:p>
        </p:txBody>
      </p:sp>
      <p:sp>
        <p:nvSpPr>
          <p:cNvPr id="3075" name="Rectangle 3"/>
          <p:cNvSpPr>
            <a:spLocks noChangeArrowheads="1"/>
          </p:cNvSpPr>
          <p:nvPr/>
        </p:nvSpPr>
        <p:spPr bwMode="ltGray">
          <a:xfrm>
            <a:off x="800100" y="1098550"/>
            <a:ext cx="328613" cy="474663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zh-CN" altLang="zh-CN">
              <a:ea typeface="宋体" pitchFamily="2" charset="-122"/>
            </a:endParaRPr>
          </a:p>
        </p:txBody>
      </p:sp>
      <p:sp>
        <p:nvSpPr>
          <p:cNvPr id="3076" name="Rectangle 4"/>
          <p:cNvSpPr>
            <a:spLocks noChangeArrowheads="1"/>
          </p:cNvSpPr>
          <p:nvPr/>
        </p:nvSpPr>
        <p:spPr bwMode="ltGray">
          <a:xfrm>
            <a:off x="541338" y="1520825"/>
            <a:ext cx="422275" cy="474663"/>
          </a:xfrm>
          <a:prstGeom prst="rect">
            <a:avLst/>
          </a:prstGeom>
          <a:solidFill>
            <a:schemeClr val="folHlink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zh-CN" altLang="zh-CN">
              <a:ea typeface="宋体" pitchFamily="2" charset="-122"/>
            </a:endParaRPr>
          </a:p>
        </p:txBody>
      </p:sp>
      <p:sp>
        <p:nvSpPr>
          <p:cNvPr id="3077" name="Rectangle 5"/>
          <p:cNvSpPr>
            <a:spLocks noChangeArrowheads="1"/>
          </p:cNvSpPr>
          <p:nvPr/>
        </p:nvSpPr>
        <p:spPr bwMode="ltGray">
          <a:xfrm>
            <a:off x="911225" y="1520825"/>
            <a:ext cx="368300" cy="474663"/>
          </a:xfrm>
          <a:prstGeom prst="rect">
            <a:avLst/>
          </a:prstGeom>
          <a:gradFill rotWithShape="0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zh-CN" altLang="zh-CN">
              <a:ea typeface="宋体" pitchFamily="2" charset="-122"/>
            </a:endParaRPr>
          </a:p>
        </p:txBody>
      </p:sp>
      <p:sp>
        <p:nvSpPr>
          <p:cNvPr id="3078" name="Rectangle 6"/>
          <p:cNvSpPr>
            <a:spLocks noChangeArrowheads="1"/>
          </p:cNvSpPr>
          <p:nvPr/>
        </p:nvSpPr>
        <p:spPr bwMode="ltGray">
          <a:xfrm>
            <a:off x="127000" y="1447800"/>
            <a:ext cx="560388" cy="422275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zh-CN" altLang="zh-CN">
              <a:ea typeface="宋体" pitchFamily="2" charset="-122"/>
            </a:endParaRPr>
          </a:p>
        </p:txBody>
      </p:sp>
      <p:sp>
        <p:nvSpPr>
          <p:cNvPr id="3079" name="Rectangle 7"/>
          <p:cNvSpPr>
            <a:spLocks noChangeArrowheads="1"/>
          </p:cNvSpPr>
          <p:nvPr/>
        </p:nvSpPr>
        <p:spPr bwMode="gray">
          <a:xfrm>
            <a:off x="762000" y="990600"/>
            <a:ext cx="31750" cy="1052513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zh-CN" altLang="zh-CN">
              <a:ea typeface="宋体" pitchFamily="2" charset="-122"/>
            </a:endParaRPr>
          </a:p>
        </p:txBody>
      </p:sp>
      <p:sp>
        <p:nvSpPr>
          <p:cNvPr id="3080" name="Rectangle 8"/>
          <p:cNvSpPr>
            <a:spLocks noChangeArrowheads="1"/>
          </p:cNvSpPr>
          <p:nvPr/>
        </p:nvSpPr>
        <p:spPr bwMode="gray">
          <a:xfrm>
            <a:off x="442913" y="1781175"/>
            <a:ext cx="8226425" cy="31750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zh-CN" altLang="zh-CN">
              <a:ea typeface="宋体" pitchFamily="2" charset="-122"/>
            </a:endParaRPr>
          </a:p>
        </p:txBody>
      </p:sp>
      <p:sp>
        <p:nvSpPr>
          <p:cNvPr id="70665" name="Rectangle 9"/>
          <p:cNvSpPr>
            <a:spLocks noGrp="1" noChangeArrowheads="1"/>
          </p:cNvSpPr>
          <p:nvPr>
            <p:ph type="title"/>
          </p:nvPr>
        </p:nvSpPr>
        <p:spPr bwMode="auto">
          <a:xfrm>
            <a:off x="1150938" y="617538"/>
            <a:ext cx="7793037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70666" name="Rectangle 10"/>
          <p:cNvSpPr>
            <a:spLocks noGrp="1" noChangeArrowheads="1"/>
          </p:cNvSpPr>
          <p:nvPr>
            <p:ph type="body" idx="1"/>
          </p:nvPr>
        </p:nvSpPr>
        <p:spPr bwMode="auto">
          <a:xfrm>
            <a:off x="1182688" y="2017713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3083" name="Rectangle 11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14400" y="63246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kumimoji="0" sz="1400"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084" name="Rectangle 1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352800" y="63246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kumimoji="0" sz="1400"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085" name="Rectangle 1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81800" y="63246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kumimoji="0" sz="1400">
                <a:ea typeface="宋体" pitchFamily="2" charset="-122"/>
              </a:defRPr>
            </a:lvl1pPr>
          </a:lstStyle>
          <a:p>
            <a:pPr>
              <a:defRPr/>
            </a:pPr>
            <a:fld id="{AB14573C-0731-4BCE-AF7E-858AF394AD7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ahoma" pitchFamily="34" charset="0"/>
          <a:ea typeface="宋体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ahoma" pitchFamily="34" charset="0"/>
          <a:ea typeface="宋体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ahoma" pitchFamily="34" charset="0"/>
          <a:ea typeface="宋体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ahoma" pitchFamily="34" charset="0"/>
          <a:ea typeface="宋体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ahoma" pitchFamily="34" charset="0"/>
          <a:ea typeface="宋体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ahoma" pitchFamily="34" charset="0"/>
          <a:ea typeface="宋体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ahoma" pitchFamily="34" charset="0"/>
          <a:ea typeface="宋体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ahoma" pitchFamily="34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itchFamily="2" charset="2"/>
        <a:buChar char="n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55000"/>
        <a:buFont typeface="Wingdings" pitchFamily="2" charset="2"/>
        <a:buChar char="n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50000"/>
        <a:buFont typeface="Wingdings" pitchFamily="2" charset="2"/>
        <a:buChar char="n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55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19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4.bin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23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5.bin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jpeg"/><Relationship Id="rId5" Type="http://schemas.openxmlformats.org/officeDocument/2006/relationships/image" Target="../media/image39.jpeg"/><Relationship Id="rId4" Type="http://schemas.openxmlformats.org/officeDocument/2006/relationships/image" Target="../media/image38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7" Type="http://schemas.openxmlformats.org/officeDocument/2006/relationships/image" Target="../media/image36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jpeg"/><Relationship Id="rId5" Type="http://schemas.openxmlformats.org/officeDocument/2006/relationships/image" Target="../media/image40.jpeg"/><Relationship Id="rId4" Type="http://schemas.openxmlformats.org/officeDocument/2006/relationships/image" Target="../media/image39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4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oleObject" Target="../embeddings/oleObject7.bin"/><Relationship Id="rId7" Type="http://schemas.openxmlformats.org/officeDocument/2006/relationships/oleObject" Target="../embeddings/oleObject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49.png"/><Relationship Id="rId5" Type="http://schemas.openxmlformats.org/officeDocument/2006/relationships/oleObject" Target="../embeddings/oleObject8.bin"/><Relationship Id="rId4" Type="http://schemas.openxmlformats.org/officeDocument/2006/relationships/image" Target="../media/image4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48.png"/><Relationship Id="rId5" Type="http://schemas.openxmlformats.org/officeDocument/2006/relationships/oleObject" Target="../embeddings/oleObject11.bin"/><Relationship Id="rId4" Type="http://schemas.openxmlformats.org/officeDocument/2006/relationships/image" Target="../media/image4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47.png"/><Relationship Id="rId5" Type="http://schemas.openxmlformats.org/officeDocument/2006/relationships/oleObject" Target="../embeddings/oleObject13.bin"/><Relationship Id="rId4" Type="http://schemas.openxmlformats.org/officeDocument/2006/relationships/image" Target="../media/image5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52.png"/><Relationship Id="rId5" Type="http://schemas.openxmlformats.org/officeDocument/2006/relationships/oleObject" Target="../embeddings/oleObject15.bin"/><Relationship Id="rId4" Type="http://schemas.openxmlformats.org/officeDocument/2006/relationships/image" Target="../media/image51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oleObject" Target="../embeddings/oleObject16.bin"/><Relationship Id="rId7" Type="http://schemas.openxmlformats.org/officeDocument/2006/relationships/oleObject" Target="../embeddings/oleObject1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52.png"/><Relationship Id="rId5" Type="http://schemas.openxmlformats.org/officeDocument/2006/relationships/oleObject" Target="../embeddings/oleObject17.bin"/><Relationship Id="rId10" Type="http://schemas.openxmlformats.org/officeDocument/2006/relationships/image" Target="../media/image55.png"/><Relationship Id="rId4" Type="http://schemas.openxmlformats.org/officeDocument/2006/relationships/image" Target="../media/image53.png"/><Relationship Id="rId9" Type="http://schemas.openxmlformats.org/officeDocument/2006/relationships/oleObject" Target="../embeddings/oleObject19.bin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0.jpeg"/><Relationship Id="rId7" Type="http://schemas.openxmlformats.org/officeDocument/2006/relationships/image" Target="../media/image6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hyperlink" Target="//upload.wikimedia.org/wikipedia/commons/3/3d/Square_array_of_mosfet_cells_read.png" TargetMode="External"/><Relationship Id="rId5" Type="http://schemas.openxmlformats.org/officeDocument/2006/relationships/image" Target="../media/image72.png"/><Relationship Id="rId4" Type="http://schemas.openxmlformats.org/officeDocument/2006/relationships/hyperlink" Target="//upload.wikimedia.org/wikipedia/commons/3/31/SRAM_Cell_(6_Transistors).svg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//upload.wikimedia.org/wikipedia/commons/3/31/SRAM_Cell_(6_Transistors).svg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hyperlink" Target="//upload.wikimedia.org/wikipedia/commons/3/3d/Square_array_of_mosfet_cells_read.png" TargetMode="External"/><Relationship Id="rId4" Type="http://schemas.openxmlformats.org/officeDocument/2006/relationships/image" Target="../media/image72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59.png"/><Relationship Id="rId7" Type="http://schemas.openxmlformats.org/officeDocument/2006/relationships/image" Target="../media/image7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jpeg"/><Relationship Id="rId10" Type="http://schemas.openxmlformats.org/officeDocument/2006/relationships/image" Target="NULL"/><Relationship Id="rId4" Type="http://schemas.openxmlformats.org/officeDocument/2006/relationships/image" Target="../media/image74.png"/><Relationship Id="rId9" Type="http://schemas.openxmlformats.org/officeDocument/2006/relationships/image" Target="NUL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hyperlink" Target="//upload.wikimedia.org/wikipedia/commons/3/31/SRAM_Cell_(6_Transistors).svg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hyperlink" Target="//upload.wikimedia.org/wikipedia/commons/3/3d/Square_array_of_mosfet_cells_read.png" TargetMode="Externa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hyperlink" Target="//upload.wikimedia.org/wikipedia/commons/3/3d/Square_array_of_mosfet_cells_read.png" TargetMode="Externa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oleObject" Target="../embeddings/oleObject20.bin"/><Relationship Id="rId7" Type="http://schemas.openxmlformats.org/officeDocument/2006/relationships/image" Target="NUL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82.png"/><Relationship Id="rId5" Type="http://schemas.openxmlformats.org/officeDocument/2006/relationships/image" Target="NULL"/><Relationship Id="rId4" Type="http://schemas.openxmlformats.org/officeDocument/2006/relationships/image" Target="../media/image81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eg"/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w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w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70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2.jpeg"/><Relationship Id="rId4" Type="http://schemas.openxmlformats.org/officeDocument/2006/relationships/image" Target="NUL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jpeg"/><Relationship Id="rId5" Type="http://schemas.openxmlformats.org/officeDocument/2006/relationships/image" Target="../media/image93.jpeg"/><Relationship Id="rId4" Type="http://schemas.openxmlformats.org/officeDocument/2006/relationships/image" Target="../media/image92.jpe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95.png"/><Relationship Id="rId7" Type="http://schemas.openxmlformats.org/officeDocument/2006/relationships/image" Target="NUL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png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5" Type="http://schemas.openxmlformats.org/officeDocument/2006/relationships/image" Target="NUL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101.jpeg"/><Relationship Id="rId5" Type="http://schemas.openxmlformats.org/officeDocument/2006/relationships/image" Target="../media/image81.png"/><Relationship Id="rId4" Type="http://schemas.openxmlformats.org/officeDocument/2006/relationships/oleObject" Target="../embeddings/oleObject21.bin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4.png"/><Relationship Id="rId5" Type="http://schemas.openxmlformats.org/officeDocument/2006/relationships/oleObject" Target="../embeddings/oleObject1.bin"/><Relationship Id="rId4" Type="http://schemas.openxmlformats.org/officeDocument/2006/relationships/image" Target="../media/image15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jpeg"/><Relationship Id="rId2" Type="http://schemas.openxmlformats.org/officeDocument/2006/relationships/hyperlink" Target="//upload.wikimedia.org/wikipedia/commons/2/2c/USB_flash_drive.JPG" TargetMode="Externa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7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5" Type="http://schemas.openxmlformats.org/officeDocument/2006/relationships/image" Target="../media/image81.png"/><Relationship Id="rId4" Type="http://schemas.openxmlformats.org/officeDocument/2006/relationships/oleObject" Target="../embeddings/oleObject22.bin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690.png"/><Relationship Id="rId5" Type="http://schemas.openxmlformats.org/officeDocument/2006/relationships/image" Target="../media/image14.png"/><Relationship Id="rId4" Type="http://schemas.openxmlformats.org/officeDocument/2006/relationships/oleObject" Target="../embeddings/oleObject2.bin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jpeg"/><Relationship Id="rId2" Type="http://schemas.openxmlformats.org/officeDocument/2006/relationships/image" Target="../media/image10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2.jpeg"/><Relationship Id="rId5" Type="http://schemas.openxmlformats.org/officeDocument/2006/relationships/image" Target="../media/image111.jpeg"/><Relationship Id="rId4" Type="http://schemas.openxmlformats.org/officeDocument/2006/relationships/image" Target="../media/image110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69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8.png"/><Relationship Id="rId5" Type="http://schemas.openxmlformats.org/officeDocument/2006/relationships/image" Target="../media/image14.png"/><Relationship Id="rId4" Type="http://schemas.openxmlformats.org/officeDocument/2006/relationships/oleObject" Target="../embeddings/oleObject3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1124744"/>
            <a:ext cx="8674732" cy="1440160"/>
          </a:xfrm>
          <a:noFill/>
        </p:spPr>
        <p:txBody>
          <a:bodyPr/>
          <a:lstStyle/>
          <a:p>
            <a:pPr algn="ctr" eaLnBrk="1" hangingPunct="1"/>
            <a:r>
              <a:rPr lang="en-US" altLang="zh-CN" sz="3600" dirty="0"/>
              <a:t>Chapter </a:t>
            </a:r>
            <a:r>
              <a:rPr lang="en-US" altLang="zh-CN" sz="3600" dirty="0" smtClean="0"/>
              <a:t>5</a:t>
            </a:r>
            <a:r>
              <a:rPr lang="en-US" altLang="zh-CN" sz="3600" dirty="0"/>
              <a:t/>
            </a:r>
            <a:br>
              <a:rPr lang="en-US" altLang="zh-CN" sz="3600" dirty="0"/>
            </a:br>
            <a:r>
              <a:rPr lang="zh-CN" altLang="en-US" sz="3600" b="1" spc="600" dirty="0" smtClean="0"/>
              <a:t>数字模块</a:t>
            </a:r>
            <a:r>
              <a:rPr lang="en-US" altLang="zh-CN" sz="3600" dirty="0" smtClean="0"/>
              <a:t>-</a:t>
            </a:r>
            <a:r>
              <a:rPr lang="en-US" altLang="zh-CN" dirty="0" smtClean="0"/>
              <a:t>2</a:t>
            </a:r>
          </a:p>
        </p:txBody>
      </p:sp>
      <p:sp>
        <p:nvSpPr>
          <p:cNvPr id="7" name="矩形 6"/>
          <p:cNvSpPr/>
          <p:nvPr/>
        </p:nvSpPr>
        <p:spPr>
          <a:xfrm>
            <a:off x="2087221" y="119640"/>
            <a:ext cx="504056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zh-CN" altLang="en-US" b="1" spc="600" dirty="0"/>
              <a:t>数字逻辑 </a:t>
            </a:r>
            <a:r>
              <a:rPr lang="zh-CN" altLang="en-US" sz="3200" b="1" spc="600" dirty="0">
                <a:latin typeface="楷体" pitchFamily="49" charset="-122"/>
                <a:ea typeface="楷体" pitchFamily="49" charset="-122"/>
              </a:rPr>
              <a:t>与</a:t>
            </a:r>
            <a:r>
              <a:rPr lang="zh-CN" altLang="en-US" sz="3200" b="1" spc="600" dirty="0"/>
              <a:t> </a:t>
            </a:r>
            <a:r>
              <a:rPr lang="zh-CN" altLang="en-US" b="1" spc="600" dirty="0"/>
              <a:t>部件设计</a:t>
            </a:r>
            <a:r>
              <a:rPr lang="en-US" altLang="zh-CN" b="1" spc="600" dirty="0"/>
              <a:t/>
            </a:r>
            <a:br>
              <a:rPr lang="en-US" altLang="zh-CN" b="1" spc="600" dirty="0"/>
            </a:br>
            <a:r>
              <a:rPr lang="en-US" altLang="zh-CN" sz="2000" b="1" dirty="0"/>
              <a:t>Digital Logic </a:t>
            </a:r>
            <a:r>
              <a:rPr lang="en-US" altLang="zh-CN" sz="2800" dirty="0"/>
              <a:t>&amp;</a:t>
            </a:r>
            <a:r>
              <a:rPr lang="en-US" altLang="zh-CN" sz="2000" b="1" dirty="0"/>
              <a:t> Component Design</a:t>
            </a:r>
            <a:endParaRPr lang="zh-CN" altLang="en-US" sz="2000" dirty="0"/>
          </a:p>
        </p:txBody>
      </p:sp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9346" y="91310"/>
            <a:ext cx="1297150" cy="180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4"/>
          <a:srcRect l="26966" t="16884" r="40550" b="8369"/>
          <a:stretch/>
        </p:blipFill>
        <p:spPr>
          <a:xfrm>
            <a:off x="70805" y="52340"/>
            <a:ext cx="1404851" cy="2017877"/>
          </a:xfrm>
          <a:prstGeom prst="rect">
            <a:avLst/>
          </a:prstGeom>
        </p:spPr>
      </p:pic>
      <p:sp>
        <p:nvSpPr>
          <p:cNvPr id="11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6400978" y="6366384"/>
            <a:ext cx="2670790" cy="422401"/>
          </a:xfrm>
          <a:noFill/>
        </p:spPr>
        <p:txBody>
          <a:bodyPr>
            <a:normAutofit/>
          </a:bodyPr>
          <a:lstStyle/>
          <a:p>
            <a:pPr eaLnBrk="1" hangingPunct="1"/>
            <a:r>
              <a:rPr lang="en-US" altLang="zh-CN" sz="2000" dirty="0" smtClean="0">
                <a:solidFill>
                  <a:srgbClr val="0070C0"/>
                </a:solidFill>
              </a:rPr>
              <a:t>xgsun@fudan.edu.cn</a:t>
            </a:r>
          </a:p>
        </p:txBody>
      </p:sp>
      <p:pic>
        <p:nvPicPr>
          <p:cNvPr id="12" name="Picture 2" descr="C:\Users\Sam2013\Desktop\孙晓光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6265708"/>
            <a:ext cx="1443098" cy="531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39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2896614"/>
            <a:ext cx="6545182" cy="28744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1" name="Rectangle 3"/>
          <p:cNvSpPr>
            <a:spLocks noGrp="1" noChangeArrowheads="1"/>
          </p:cNvSpPr>
          <p:nvPr>
            <p:ph idx="1"/>
          </p:nvPr>
        </p:nvSpPr>
        <p:spPr>
          <a:xfrm>
            <a:off x="107504" y="1196752"/>
            <a:ext cx="8928992" cy="3773416"/>
          </a:xfrm>
        </p:spPr>
        <p:txBody>
          <a:bodyPr/>
          <a:lstStyle/>
          <a:p>
            <a:pPr marL="0" indent="0" eaLnBrk="1" hangingPunct="1">
              <a:lnSpc>
                <a:spcPct val="150000"/>
              </a:lnSpc>
              <a:buNone/>
              <a:tabLst>
                <a:tab pos="5111750" algn="l"/>
              </a:tabLst>
            </a:pPr>
            <a:r>
              <a:rPr lang="en-US" altLang="zh-CN" sz="2400" dirty="0" smtClean="0">
                <a:solidFill>
                  <a:schemeClr val="bg1">
                    <a:lumMod val="50000"/>
                  </a:schemeClr>
                </a:solidFill>
              </a:rPr>
              <a:t>Registers	</a:t>
            </a:r>
            <a:r>
              <a:rPr lang="zh-CN" altLang="en-US" sz="2400" dirty="0" smtClean="0">
                <a:solidFill>
                  <a:schemeClr val="bg1">
                    <a:lumMod val="50000"/>
                  </a:schemeClr>
                </a:solidFill>
              </a:rPr>
              <a:t>寄存器</a:t>
            </a:r>
            <a:endParaRPr lang="en-US" altLang="zh-CN" sz="24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0" indent="0" eaLnBrk="1" hangingPunct="1">
              <a:lnSpc>
                <a:spcPct val="150000"/>
              </a:lnSpc>
              <a:buNone/>
              <a:tabLst>
                <a:tab pos="5111750" algn="l"/>
              </a:tabLst>
            </a:pPr>
            <a:r>
              <a:rPr lang="en-US" altLang="zh-CN" sz="2400" dirty="0" smtClean="0">
                <a:solidFill>
                  <a:schemeClr val="bg1">
                    <a:lumMod val="50000"/>
                  </a:schemeClr>
                </a:solidFill>
              </a:rPr>
              <a:t>Shift 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</a:rPr>
              <a:t>Registers	</a:t>
            </a: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</a:rPr>
              <a:t>移位寄存器</a:t>
            </a:r>
            <a:endParaRPr lang="en-US" altLang="zh-CN" sz="24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eaLnBrk="1" hangingPunct="1">
              <a:lnSpc>
                <a:spcPct val="150000"/>
              </a:lnSpc>
              <a:buNone/>
              <a:tabLst>
                <a:tab pos="5111750" algn="l"/>
              </a:tabLst>
            </a:pP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</a:rPr>
              <a:t>Synchronous Counters	</a:t>
            </a: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</a:rPr>
              <a:t>同步计数器</a:t>
            </a:r>
            <a:endParaRPr lang="en-US" altLang="zh-CN" sz="24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eaLnBrk="1" hangingPunct="1">
              <a:lnSpc>
                <a:spcPct val="150000"/>
              </a:lnSpc>
              <a:buNone/>
              <a:tabLst>
                <a:tab pos="5111750" algn="l"/>
              </a:tabLst>
            </a:pPr>
            <a:r>
              <a:rPr lang="en-US" altLang="zh-CN" sz="2400" b="1" dirty="0" smtClean="0"/>
              <a:t>Ripple </a:t>
            </a:r>
            <a:r>
              <a:rPr lang="en-US" altLang="zh-CN" sz="2400" b="1" dirty="0"/>
              <a:t>Counters	</a:t>
            </a:r>
            <a:r>
              <a:rPr lang="zh-CN" altLang="en-US" sz="2400" b="1" dirty="0"/>
              <a:t>行波计数器</a:t>
            </a:r>
            <a:endParaRPr lang="en-US" altLang="zh-CN" sz="2400" b="1" dirty="0"/>
          </a:p>
          <a:p>
            <a:pPr marL="0" indent="0" eaLnBrk="1" hangingPunct="1">
              <a:lnSpc>
                <a:spcPct val="150000"/>
              </a:lnSpc>
              <a:buNone/>
              <a:tabLst>
                <a:tab pos="5111750" algn="l"/>
              </a:tabLst>
            </a:pPr>
            <a:r>
              <a:rPr lang="en-US" altLang="zh-CN" sz="2400" dirty="0" smtClean="0">
                <a:solidFill>
                  <a:schemeClr val="bg1">
                    <a:lumMod val="50000"/>
                  </a:schemeClr>
                </a:solidFill>
              </a:rPr>
              <a:t>Other Counters	</a:t>
            </a:r>
            <a:r>
              <a:rPr lang="zh-CN" altLang="en-US" sz="2400" dirty="0" smtClean="0">
                <a:solidFill>
                  <a:schemeClr val="bg1">
                    <a:lumMod val="50000"/>
                  </a:schemeClr>
                </a:solidFill>
              </a:rPr>
              <a:t>其他计数器</a:t>
            </a:r>
            <a:endParaRPr lang="en-US" altLang="zh-CN" sz="24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0" indent="0" eaLnBrk="1" hangingPunct="1">
              <a:lnSpc>
                <a:spcPct val="150000"/>
              </a:lnSpc>
              <a:buNone/>
              <a:tabLst>
                <a:tab pos="5111750" algn="l"/>
              </a:tabLst>
            </a:pPr>
            <a:r>
              <a:rPr lang="en-US" altLang="zh-CN" sz="2400" dirty="0" smtClean="0">
                <a:solidFill>
                  <a:schemeClr val="bg1">
                    <a:lumMod val="50000"/>
                  </a:schemeClr>
                </a:solidFill>
              </a:rPr>
              <a:t>HDL for Registers and Counters	</a:t>
            </a:r>
            <a:r>
              <a:rPr lang="zh-CN" altLang="en-US" sz="2400" dirty="0" smtClean="0">
                <a:solidFill>
                  <a:schemeClr val="bg1">
                    <a:lumMod val="50000"/>
                  </a:schemeClr>
                </a:solidFill>
              </a:rPr>
              <a:t>用</a:t>
            </a:r>
            <a:r>
              <a:rPr lang="en-US" altLang="zh-CN" sz="2400" dirty="0" smtClean="0">
                <a:solidFill>
                  <a:schemeClr val="bg1">
                    <a:lumMod val="50000"/>
                  </a:schemeClr>
                </a:solidFill>
              </a:rPr>
              <a:t>HDL</a:t>
            </a:r>
            <a:r>
              <a:rPr lang="zh-CN" altLang="en-US" sz="2400" dirty="0" smtClean="0">
                <a:solidFill>
                  <a:schemeClr val="bg1">
                    <a:lumMod val="50000"/>
                  </a:schemeClr>
                </a:solidFill>
              </a:rPr>
              <a:t>描述寄存器和计数器</a:t>
            </a:r>
            <a:endParaRPr lang="en-US" altLang="zh-CN" sz="2400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3730" name="Rectangle 2"/>
          <p:cNvSpPr>
            <a:spLocks noGrp="1" noChangeArrowheads="1"/>
          </p:cNvSpPr>
          <p:nvPr>
            <p:ph type="title"/>
          </p:nvPr>
        </p:nvSpPr>
        <p:spPr>
          <a:xfrm>
            <a:off x="323528" y="79561"/>
            <a:ext cx="8441109" cy="792088"/>
          </a:xfrm>
        </p:spPr>
        <p:txBody>
          <a:bodyPr/>
          <a:lstStyle/>
          <a:p>
            <a:pPr algn="ctr" eaLnBrk="1" hangingPunct="1"/>
            <a:r>
              <a:rPr lang="en-US" altLang="zh-CN" dirty="0" smtClean="0"/>
              <a:t>Contents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27CFC5-7FD8-49A5-BC14-6A12B5DF6A48}" type="slidenum">
              <a:rPr lang="en-US" altLang="zh-CN" smtClean="0"/>
              <a:pPr>
                <a:defRPr/>
              </a:pPr>
              <a:t>10</a:t>
            </a:fld>
            <a:endParaRPr lang="en-US" altLang="zh-CN"/>
          </a:p>
        </p:txBody>
      </p:sp>
      <p:sp>
        <p:nvSpPr>
          <p:cNvPr id="2" name="TextBox 1"/>
          <p:cNvSpPr txBox="1"/>
          <p:nvPr/>
        </p:nvSpPr>
        <p:spPr>
          <a:xfrm>
            <a:off x="467544" y="4970168"/>
            <a:ext cx="7776864" cy="120032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b="1" dirty="0" smtClean="0"/>
              <a:t>异步计数器</a:t>
            </a:r>
            <a:r>
              <a:rPr lang="zh-CN" altLang="en-US" dirty="0" smtClean="0"/>
              <a:t>：在做“加</a:t>
            </a:r>
            <a:r>
              <a:rPr lang="en-US" altLang="zh-CN" dirty="0" smtClean="0"/>
              <a:t>1</a:t>
            </a:r>
            <a:r>
              <a:rPr lang="zh-CN" altLang="en-US" dirty="0" smtClean="0"/>
              <a:t>”计数时，采取从低位到高位逐位进位的方式，每个触发器不是</a:t>
            </a:r>
            <a:r>
              <a:rPr lang="zh-CN" altLang="en-US" b="1" dirty="0" smtClean="0"/>
              <a:t>同步</a:t>
            </a:r>
            <a:r>
              <a:rPr lang="zh-CN" altLang="en-US" dirty="0" smtClean="0"/>
              <a:t>翻转的。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77212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72800"/>
            <a:ext cx="9036496" cy="835920"/>
          </a:xfrm>
        </p:spPr>
        <p:txBody>
          <a:bodyPr/>
          <a:lstStyle/>
          <a:p>
            <a:pPr marL="514350" indent="-514350" algn="l" eaLnBrk="1" hangingPunct="1">
              <a:buFont typeface="+mj-ea"/>
              <a:buAutoNum type="circleNumDbPlain"/>
            </a:pPr>
            <a:r>
              <a:rPr lang="zh-CN" altLang="en-US" sz="3000" b="1" dirty="0"/>
              <a:t>二进制</a:t>
            </a:r>
            <a:r>
              <a:rPr lang="zh-CN" altLang="en-US" sz="3000" b="1" dirty="0">
                <a:solidFill>
                  <a:srgbClr val="FF0000"/>
                </a:solidFill>
              </a:rPr>
              <a:t>行波</a:t>
            </a:r>
            <a:r>
              <a:rPr lang="zh-CN" altLang="en-US" sz="3000" b="1" dirty="0" smtClean="0"/>
              <a:t>计数器</a:t>
            </a:r>
            <a:r>
              <a:rPr lang="en-US" altLang="zh-CN" sz="2800" b="1" dirty="0" smtClean="0"/>
              <a:t/>
            </a:r>
            <a:br>
              <a:rPr lang="en-US" altLang="zh-CN" sz="2800" b="1" dirty="0" smtClean="0"/>
            </a:br>
            <a:r>
              <a:rPr lang="en-US" altLang="zh-CN" sz="2800" dirty="0" smtClean="0"/>
              <a:t>Binary Ripple Counter</a:t>
            </a:r>
          </a:p>
        </p:txBody>
      </p:sp>
      <p:pic>
        <p:nvPicPr>
          <p:cNvPr id="95262" name="Picture 3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0191" y="44624"/>
            <a:ext cx="2486025" cy="68086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5263" name="Picture 3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6615" y="44624"/>
            <a:ext cx="2600325" cy="67913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5496" y="902911"/>
            <a:ext cx="417646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 smtClean="0"/>
              <a:t>仅第</a:t>
            </a:r>
            <a:r>
              <a:rPr lang="en-US" altLang="zh-CN" sz="2000" dirty="0" smtClean="0"/>
              <a:t>1</a:t>
            </a:r>
            <a:r>
              <a:rPr lang="zh-CN" altLang="en-US" sz="2000" dirty="0" smtClean="0"/>
              <a:t>个触发器接收外部输入脉冲。</a:t>
            </a:r>
            <a:endParaRPr lang="en-US" altLang="zh-CN" sz="2000" dirty="0" smtClean="0"/>
          </a:p>
          <a:p>
            <a:pPr>
              <a:lnSpc>
                <a:spcPct val="150000"/>
              </a:lnSpc>
            </a:pPr>
            <a:r>
              <a:rPr lang="zh-CN" altLang="en-US" dirty="0" smtClean="0"/>
              <a:t>可由</a:t>
            </a:r>
            <a:r>
              <a:rPr lang="en-US" altLang="zh-CN" dirty="0" smtClean="0"/>
              <a:t>T</a:t>
            </a:r>
            <a:r>
              <a:rPr lang="zh-CN" altLang="en-US" dirty="0" smtClean="0"/>
              <a:t>、</a:t>
            </a:r>
            <a:r>
              <a:rPr lang="en-US" altLang="zh-CN" dirty="0" smtClean="0"/>
              <a:t>D</a:t>
            </a:r>
            <a:r>
              <a:rPr lang="zh-CN" altLang="en-US" dirty="0" smtClean="0"/>
              <a:t>、</a:t>
            </a:r>
            <a:r>
              <a:rPr lang="en-US" altLang="zh-CN" dirty="0" smtClean="0"/>
              <a:t>JK</a:t>
            </a:r>
            <a:r>
              <a:rPr lang="zh-CN" altLang="en-US" dirty="0" smtClean="0"/>
              <a:t>构成。</a:t>
            </a:r>
            <a:endParaRPr lang="zh-CN" altLang="en-US" dirty="0"/>
          </a:p>
        </p:txBody>
      </p:sp>
      <p:grpSp>
        <p:nvGrpSpPr>
          <p:cNvPr id="9" name="组合 8"/>
          <p:cNvGrpSpPr/>
          <p:nvPr/>
        </p:nvGrpSpPr>
        <p:grpSpPr>
          <a:xfrm>
            <a:off x="251520" y="2060848"/>
            <a:ext cx="3672408" cy="3789040"/>
            <a:chOff x="251520" y="3068960"/>
            <a:chExt cx="3672408" cy="3789040"/>
          </a:xfrm>
        </p:grpSpPr>
        <p:graphicFrame>
          <p:nvGraphicFramePr>
            <p:cNvPr id="3" name="对象 2"/>
            <p:cNvGraphicFramePr>
              <a:graphicFrameLocks noChangeAspect="1"/>
            </p:cNvGraphicFramePr>
            <p:nvPr>
              <p:extLst/>
            </p:nvPr>
          </p:nvGraphicFramePr>
          <p:xfrm>
            <a:off x="673307" y="3068960"/>
            <a:ext cx="3106605" cy="37890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0401" name="位图图像" r:id="rId6" imgW="1706667" imgH="2080440" progId="PBrush">
                    <p:embed/>
                  </p:oleObj>
                </mc:Choice>
                <mc:Fallback>
                  <p:oleObj name="位图图像" r:id="rId6" imgW="1706667" imgH="2080440" progId="PBrush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73307" y="3068960"/>
                          <a:ext cx="3106605" cy="378904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" name="矩形 3"/>
            <p:cNvSpPr/>
            <p:nvPr/>
          </p:nvSpPr>
          <p:spPr bwMode="auto">
            <a:xfrm>
              <a:off x="792088" y="4653136"/>
              <a:ext cx="2915816" cy="648072"/>
            </a:xfrm>
            <a:prstGeom prst="rect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  <a:ea typeface="宋体" pitchFamily="2" charset="-122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51520" y="3573016"/>
              <a:ext cx="324128" cy="32778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15000"/>
                </a:lnSpc>
              </a:pPr>
              <a:r>
                <a:rPr lang="en-US" altLang="zh-CN" sz="2000" dirty="0" smtClean="0">
                  <a:solidFill>
                    <a:srgbClr val="0070C0"/>
                  </a:solidFill>
                </a:rPr>
                <a:t>1</a:t>
              </a:r>
            </a:p>
            <a:p>
              <a:pPr>
                <a:lnSpc>
                  <a:spcPct val="115000"/>
                </a:lnSpc>
              </a:pPr>
              <a:r>
                <a:rPr lang="en-US" altLang="zh-CN" sz="2000" dirty="0" smtClean="0">
                  <a:solidFill>
                    <a:srgbClr val="0070C0"/>
                  </a:solidFill>
                </a:rPr>
                <a:t>2</a:t>
              </a:r>
            </a:p>
            <a:p>
              <a:pPr>
                <a:lnSpc>
                  <a:spcPct val="115000"/>
                </a:lnSpc>
              </a:pPr>
              <a:r>
                <a:rPr lang="en-US" altLang="zh-CN" sz="2000" dirty="0" smtClean="0">
                  <a:solidFill>
                    <a:srgbClr val="0070C0"/>
                  </a:solidFill>
                </a:rPr>
                <a:t>3</a:t>
              </a:r>
            </a:p>
            <a:p>
              <a:pPr>
                <a:lnSpc>
                  <a:spcPct val="115000"/>
                </a:lnSpc>
              </a:pPr>
              <a:r>
                <a:rPr lang="en-US" altLang="zh-CN" sz="2000" dirty="0" smtClean="0">
                  <a:solidFill>
                    <a:srgbClr val="0070C0"/>
                  </a:solidFill>
                </a:rPr>
                <a:t>4</a:t>
              </a:r>
            </a:p>
            <a:p>
              <a:pPr>
                <a:lnSpc>
                  <a:spcPct val="115000"/>
                </a:lnSpc>
              </a:pPr>
              <a:r>
                <a:rPr lang="en-US" altLang="zh-CN" sz="2000" dirty="0" smtClean="0">
                  <a:solidFill>
                    <a:srgbClr val="0070C0"/>
                  </a:solidFill>
                </a:rPr>
                <a:t>5</a:t>
              </a:r>
            </a:p>
            <a:p>
              <a:pPr>
                <a:lnSpc>
                  <a:spcPct val="115000"/>
                </a:lnSpc>
              </a:pPr>
              <a:r>
                <a:rPr lang="en-US" altLang="zh-CN" sz="2000" dirty="0" smtClean="0">
                  <a:solidFill>
                    <a:srgbClr val="0070C0"/>
                  </a:solidFill>
                </a:rPr>
                <a:t>6</a:t>
              </a:r>
            </a:p>
            <a:p>
              <a:pPr>
                <a:lnSpc>
                  <a:spcPct val="115000"/>
                </a:lnSpc>
              </a:pPr>
              <a:r>
                <a:rPr lang="en-US" altLang="zh-CN" sz="2000" dirty="0" smtClean="0">
                  <a:solidFill>
                    <a:srgbClr val="0070C0"/>
                  </a:solidFill>
                </a:rPr>
                <a:t>7</a:t>
              </a:r>
            </a:p>
            <a:p>
              <a:pPr>
                <a:lnSpc>
                  <a:spcPct val="115000"/>
                </a:lnSpc>
              </a:pPr>
              <a:r>
                <a:rPr lang="en-US" altLang="zh-CN" sz="2000" dirty="0" smtClean="0">
                  <a:solidFill>
                    <a:srgbClr val="0070C0"/>
                  </a:solidFill>
                </a:rPr>
                <a:t>8</a:t>
              </a:r>
            </a:p>
            <a:p>
              <a:pPr>
                <a:lnSpc>
                  <a:spcPct val="115000"/>
                </a:lnSpc>
              </a:pPr>
              <a:r>
                <a:rPr lang="en-US" altLang="zh-CN" sz="2000" dirty="0">
                  <a:solidFill>
                    <a:srgbClr val="0070C0"/>
                  </a:solidFill>
                </a:rPr>
                <a:t>9</a:t>
              </a:r>
              <a:endParaRPr lang="zh-CN" altLang="en-US" sz="2000" dirty="0">
                <a:solidFill>
                  <a:srgbClr val="0070C0"/>
                </a:solidFill>
              </a:endParaRPr>
            </a:p>
          </p:txBody>
        </p:sp>
        <p:sp>
          <p:nvSpPr>
            <p:cNvPr id="8" name="右弧形箭头 7"/>
            <p:cNvSpPr/>
            <p:nvPr/>
          </p:nvSpPr>
          <p:spPr bwMode="auto">
            <a:xfrm>
              <a:off x="3491879" y="3573016"/>
              <a:ext cx="432049" cy="576064"/>
            </a:xfrm>
            <a:prstGeom prst="curvedLeftArrow">
              <a:avLst>
                <a:gd name="adj1" fmla="val 25000"/>
                <a:gd name="adj2" fmla="val 26937"/>
                <a:gd name="adj3" fmla="val 25000"/>
              </a:avLst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miter lim="800000"/>
              <a:headEnd type="oval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  <a:ea typeface="宋体" pitchFamily="2" charset="-122"/>
              </a:endParaRPr>
            </a:p>
          </p:txBody>
        </p:sp>
      </p:grp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27CFC5-7FD8-49A5-BC14-6A12B5DF6A48}" type="slidenum">
              <a:rPr lang="en-US" altLang="zh-CN" smtClean="0"/>
              <a:pPr>
                <a:defRPr/>
              </a:pPr>
              <a:t>11</a:t>
            </a:fld>
            <a:endParaRPr lang="en-US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723633" y="5899829"/>
                <a:ext cx="280019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tabLst>
                    <a:tab pos="177800" algn="l"/>
                  </a:tabLst>
                </a:pPr>
                <a:r>
                  <a:rPr lang="zh-CN" altLang="en-US" dirty="0" smtClean="0"/>
                  <a:t>下降沿触发：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1</m:t>
                    </m:r>
                    <m:r>
                      <a:rPr lang="en-US" altLang="zh-CN" i="1" dirty="0" smtClean="0">
                        <a:latin typeface="Cambria Math"/>
                        <a:ea typeface="Cambria Math"/>
                      </a:rPr>
                      <m:t>→</m:t>
                    </m:r>
                    <m:r>
                      <a:rPr lang="en-US" altLang="zh-CN" i="1" dirty="0" smtClean="0">
                        <a:latin typeface="Cambria Math"/>
                      </a:rPr>
                      <m:t>0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633" y="5899829"/>
                <a:ext cx="2800190" cy="461665"/>
              </a:xfrm>
              <a:prstGeom prst="rect">
                <a:avLst/>
              </a:prstGeom>
              <a:blipFill rotWithShape="0">
                <a:blip r:embed="rId8"/>
                <a:stretch>
                  <a:fillRect l="-3486" t="-14474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直接箭头连接符 11"/>
          <p:cNvCxnSpPr/>
          <p:nvPr/>
        </p:nvCxnSpPr>
        <p:spPr bwMode="auto">
          <a:xfrm>
            <a:off x="3131840" y="2996952"/>
            <a:ext cx="0" cy="443334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arrow"/>
          </a:ln>
          <a:effectLst/>
        </p:spPr>
      </p:cxnSp>
      <p:cxnSp>
        <p:nvCxnSpPr>
          <p:cNvPr id="13" name="直接连接符 12"/>
          <p:cNvCxnSpPr/>
          <p:nvPr/>
        </p:nvCxnSpPr>
        <p:spPr bwMode="auto">
          <a:xfrm flipH="1">
            <a:off x="4499992" y="902911"/>
            <a:ext cx="144016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3887384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5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742950" indent="-742950" algn="l" eaLnBrk="1" hangingPunct="1">
              <a:buFont typeface="+mj-ea"/>
              <a:buAutoNum type="circleNumDbPlain" startAt="2"/>
            </a:pPr>
            <a:r>
              <a:rPr lang="en-US" altLang="zh-CN" b="1" dirty="0" smtClean="0"/>
              <a:t>BCD</a:t>
            </a:r>
            <a:r>
              <a:rPr lang="en-US" altLang="zh-CN" dirty="0" smtClean="0"/>
              <a:t> Ripple Counter</a:t>
            </a:r>
          </a:p>
        </p:txBody>
      </p:sp>
      <p:pic>
        <p:nvPicPr>
          <p:cNvPr id="22532" name="Picture 5" descr="AACFLRL0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196"/>
          <a:stretch/>
        </p:blipFill>
        <p:spPr bwMode="auto">
          <a:xfrm>
            <a:off x="107503" y="2136626"/>
            <a:ext cx="5466381" cy="2660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5496" y="937720"/>
            <a:ext cx="440697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b="1" dirty="0" smtClean="0"/>
              <a:t>十进制计数器</a:t>
            </a:r>
            <a:r>
              <a:rPr lang="zh-CN" altLang="en-US" dirty="0" smtClean="0"/>
              <a:t>：</a:t>
            </a:r>
            <a:r>
              <a:rPr lang="en-US" altLang="zh-CN" dirty="0" smtClean="0"/>
              <a:t>10</a:t>
            </a:r>
            <a:r>
              <a:rPr lang="zh-CN" altLang="en-US" dirty="0" smtClean="0"/>
              <a:t>个状态</a:t>
            </a:r>
            <a:r>
              <a:rPr lang="en-US" altLang="zh-CN" dirty="0" smtClean="0"/>
              <a:t>(0~9)</a:t>
            </a:r>
            <a:br>
              <a:rPr lang="en-US" altLang="zh-CN" dirty="0" smtClean="0"/>
            </a:br>
            <a:r>
              <a:rPr lang="zh-CN" altLang="en-US" dirty="0" smtClean="0"/>
              <a:t>用</a:t>
            </a:r>
            <a:r>
              <a:rPr lang="en-US" altLang="zh-CN" dirty="0" smtClean="0"/>
              <a:t>4</a:t>
            </a:r>
            <a:r>
              <a:rPr lang="zh-CN" altLang="en-US" dirty="0" smtClean="0"/>
              <a:t>位二进制</a:t>
            </a:r>
            <a:r>
              <a:rPr lang="en-US" altLang="zh-CN" dirty="0" smtClean="0"/>
              <a:t>(0000~1001)</a:t>
            </a:r>
            <a:endParaRPr lang="zh-CN" altLang="en-US" dirty="0"/>
          </a:p>
        </p:txBody>
      </p:sp>
      <p:pic>
        <p:nvPicPr>
          <p:cNvPr id="6" name="Picture 6" descr="AACFLRM0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41"/>
          <a:stretch/>
        </p:blipFill>
        <p:spPr bwMode="auto">
          <a:xfrm>
            <a:off x="5640311" y="44624"/>
            <a:ext cx="3446463" cy="64738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27CFC5-7FD8-49A5-BC14-6A12B5DF6A48}" type="slidenum">
              <a:rPr lang="en-US" altLang="zh-CN" smtClean="0"/>
              <a:pPr>
                <a:defRPr/>
              </a:pPr>
              <a:t>12</a:t>
            </a:fld>
            <a:endParaRPr lang="en-US" altLang="zh-CN"/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83493998"/>
              </p:ext>
            </p:extLst>
          </p:nvPr>
        </p:nvGraphicFramePr>
        <p:xfrm>
          <a:off x="729102" y="2759787"/>
          <a:ext cx="1944216" cy="12123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426" name="位图图像" r:id="rId6" imgW="3871296" imgH="1988992" progId="PBrush">
                  <p:embed/>
                </p:oleObj>
              </mc:Choice>
              <mc:Fallback>
                <p:oleObj name="位图图像" r:id="rId6" imgW="3871296" imgH="1988992" progId="PBrush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9102" y="2759787"/>
                        <a:ext cx="1944216" cy="121233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97089" y="5016282"/>
                <a:ext cx="5221429" cy="15696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lnSpc>
                    <a:spcPct val="120000"/>
                  </a:lnSpc>
                  <a:buFont typeface="Arial" pitchFamily="34" charset="0"/>
                  <a:buChar char="•"/>
                </a:pPr>
                <a:r>
                  <a:rPr lang="zh-CN" altLang="en-US" sz="2000" dirty="0" smtClean="0">
                    <a:solidFill>
                      <a:schemeClr val="tx1"/>
                    </a:solidFill>
                  </a:rPr>
                  <a:t>每次</a:t>
                </a:r>
                <a:r>
                  <a:rPr lang="en-US" altLang="zh-CN" sz="2000" dirty="0" smtClean="0">
                    <a:solidFill>
                      <a:schemeClr val="tx1"/>
                    </a:solidFill>
                  </a:rPr>
                  <a:t>Count</a:t>
                </a:r>
                <a:r>
                  <a:rPr lang="zh-CN" altLang="en-US" sz="2000" dirty="0" smtClean="0">
                    <a:solidFill>
                      <a:schemeClr val="tx1"/>
                    </a:solidFill>
                  </a:rPr>
                  <a:t>从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solidFill>
                          <a:schemeClr val="tx1"/>
                        </a:solidFill>
                        <a:latin typeface="Cambria Math"/>
                      </a:rPr>
                      <m:t>1</m:t>
                    </m:r>
                    <m:r>
                      <a:rPr lang="en-US" altLang="zh-CN" sz="2000" i="1" dirty="0" smtClean="0">
                        <a:solidFill>
                          <a:schemeClr val="tx1"/>
                        </a:solidFill>
                        <a:latin typeface="Cambria Math"/>
                        <a:ea typeface="Cambria Math"/>
                      </a:rPr>
                      <m:t>→</m:t>
                    </m:r>
                    <m:r>
                      <a:rPr lang="en-US" altLang="zh-CN" sz="2000" i="1" dirty="0" smtClean="0">
                        <a:solidFill>
                          <a:schemeClr val="tx1"/>
                        </a:solidFill>
                        <a:latin typeface="Cambria Math"/>
                      </a:rPr>
                      <m:t>0</m:t>
                    </m:r>
                  </m:oMath>
                </a14:m>
                <a:r>
                  <a:rPr lang="zh-CN" altLang="en-US" sz="2000" dirty="0" smtClean="0">
                    <a:solidFill>
                      <a:schemeClr val="tx1"/>
                    </a:solidFill>
                  </a:rPr>
                  <a:t>时，</a:t>
                </a:r>
                <a14:m>
                  <m:oMath xmlns:m="http://schemas.openxmlformats.org/officeDocument/2006/math">
                    <m:r>
                      <a:rPr lang="en-US" altLang="zh-CN" sz="20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US" altLang="zh-CN" sz="2000" b="1" i="1" baseline="-2500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zh-CN" altLang="en-US" sz="2000" b="1" dirty="0" smtClean="0">
                    <a:solidFill>
                      <a:schemeClr val="tx1"/>
                    </a:solidFill>
                  </a:rPr>
                  <a:t>都翻转一次</a:t>
                </a:r>
                <a:endParaRPr lang="en-US" altLang="zh-CN" sz="2000" b="1" dirty="0" smtClean="0">
                  <a:solidFill>
                    <a:schemeClr val="tx1"/>
                  </a:solidFill>
                </a:endParaRPr>
              </a:p>
              <a:p>
                <a:pPr marL="342900" indent="-342900">
                  <a:lnSpc>
                    <a:spcPct val="120000"/>
                  </a:lnSpc>
                  <a:buFont typeface="Arial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dirty="0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𝐽</m:t>
                        </m:r>
                      </m:e>
                      <m:sub>
                        <m:r>
                          <a:rPr lang="en-US" altLang="zh-CN" sz="2000" b="0" i="1" dirty="0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altLang="zh-CN" sz="2000" b="0" i="1" dirty="0" smtClean="0">
                        <a:solidFill>
                          <a:schemeClr val="tx1"/>
                        </a:solidFill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altLang="zh-CN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dirty="0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𝑄</m:t>
                        </m:r>
                        <m:r>
                          <a:rPr lang="en-US" altLang="zh-CN" sz="2000" b="0" i="1" dirty="0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′</m:t>
                        </m:r>
                      </m:e>
                      <m:sub>
                        <m:r>
                          <a:rPr lang="en-US" altLang="zh-CN" sz="2000" b="0" i="1" dirty="0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8</m:t>
                        </m:r>
                      </m:sub>
                    </m:sSub>
                    <m:r>
                      <a:rPr lang="en-US" altLang="zh-CN" sz="20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zh-CN" alt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若</m:t>
                    </m:r>
                    <m:sSub>
                      <m:sSubPr>
                        <m:ctrlPr>
                          <a:rPr lang="en-US" altLang="zh-CN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altLang="zh-CN" sz="2000" i="1" dirty="0">
                            <a:solidFill>
                              <a:schemeClr val="tx1"/>
                            </a:solidFill>
                            <a:latin typeface="Cambria Math"/>
                          </a:rPr>
                          <m:t>8</m:t>
                        </m:r>
                      </m:sub>
                    </m:sSub>
                    <m:r>
                      <a:rPr lang="en-US" altLang="zh-CN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=0,</m:t>
                    </m:r>
                    <m:sSub>
                      <m:sSubPr>
                        <m:ctrlPr>
                          <a:rPr lang="en-US" altLang="zh-CN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 dirty="0">
                            <a:solidFill>
                              <a:schemeClr val="tx1"/>
                            </a:solidFill>
                            <a:latin typeface="Cambria Math"/>
                          </a:rPr>
                          <m:t>𝑄</m:t>
                        </m:r>
                      </m:e>
                      <m:sub>
                        <m:r>
                          <a:rPr lang="en-US" altLang="zh-CN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zh-CN" altLang="en-US" sz="2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从</m:t>
                    </m:r>
                  </m:oMath>
                </a14:m>
                <a:r>
                  <a:rPr lang="en-US" altLang="zh-CN" sz="2000" dirty="0" smtClean="0">
                    <a:solidFill>
                      <a:schemeClr val="tx1"/>
                    </a:solidFill>
                  </a:rPr>
                  <a:t>1</a:t>
                </a:r>
                <a14:m>
                  <m:oMath xmlns:m="http://schemas.openxmlformats.org/officeDocument/2006/math">
                    <m:r>
                      <a:rPr lang="en-US" altLang="zh-CN" sz="2000" i="1" dirty="0">
                        <a:latin typeface="Cambria Math"/>
                        <a:ea typeface="Cambria Math"/>
                      </a:rPr>
                      <m:t>→ </m:t>
                    </m:r>
                  </m:oMath>
                </a14:m>
                <a:r>
                  <a:rPr lang="en-US" altLang="zh-CN" sz="2000" dirty="0" smtClean="0">
                    <a:solidFill>
                      <a:schemeClr val="tx1"/>
                    </a:solidFill>
                  </a:rPr>
                  <a:t>0</a:t>
                </a:r>
                <a:r>
                  <a:rPr lang="en-US" altLang="zh-CN" sz="2000" dirty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 dirty="0">
                            <a:solidFill>
                              <a:schemeClr val="tx1"/>
                            </a:solidFill>
                            <a:latin typeface="Cambria Math"/>
                          </a:rPr>
                          <m:t>𝑸</m:t>
                        </m:r>
                      </m:e>
                      <m:sub>
                        <m:r>
                          <a:rPr lang="en-US" altLang="zh-CN" sz="20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zh-CN" altLang="en-US" sz="2000" b="1" dirty="0" smtClean="0">
                    <a:solidFill>
                      <a:schemeClr val="tx1"/>
                    </a:solidFill>
                  </a:rPr>
                  <a:t>翻转</a:t>
                </a:r>
                <a:r>
                  <a:rPr lang="zh-CN" altLang="en-US" sz="2000" b="1" dirty="0"/>
                  <a:t>一</a:t>
                </a:r>
                <a:r>
                  <a:rPr lang="zh-CN" altLang="en-US" sz="2000" b="1" dirty="0" smtClean="0"/>
                  <a:t>次</a:t>
                </a:r>
                <a:endParaRPr lang="en-US" altLang="zh-CN" sz="2000" b="1" dirty="0" smtClean="0"/>
              </a:p>
              <a:p>
                <a:pPr marL="342900" indent="-342900">
                  <a:lnSpc>
                    <a:spcPct val="120000"/>
                  </a:lnSpc>
                  <a:buFont typeface="Arial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 dirty="0">
                            <a:latin typeface="Cambria Math"/>
                          </a:rPr>
                          <m:t>𝑄</m:t>
                        </m:r>
                      </m:e>
                      <m:sub>
                        <m:r>
                          <a:rPr lang="en-US" altLang="zh-CN" sz="2000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zh-CN" altLang="en-US" sz="2000" i="1" dirty="0">
                        <a:latin typeface="Cambria Math" panose="02040503050406030204" pitchFamily="18" charset="0"/>
                      </a:rPr>
                      <m:t>从</m:t>
                    </m:r>
                  </m:oMath>
                </a14:m>
                <a:r>
                  <a:rPr lang="en-US" altLang="zh-CN" sz="2000" dirty="0"/>
                  <a:t>1</a:t>
                </a:r>
                <a14:m>
                  <m:oMath xmlns:m="http://schemas.openxmlformats.org/officeDocument/2006/math">
                    <m:r>
                      <a:rPr lang="en-US" altLang="zh-CN" sz="2000" i="1" dirty="0">
                        <a:latin typeface="Cambria Math"/>
                        <a:ea typeface="Cambria Math"/>
                      </a:rPr>
                      <m:t>→ </m:t>
                    </m:r>
                  </m:oMath>
                </a14:m>
                <a:r>
                  <a:rPr lang="en-US" altLang="zh-CN" sz="2000" dirty="0"/>
                  <a:t>0,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 dirty="0">
                            <a:latin typeface="Cambria Math"/>
                          </a:rPr>
                          <m:t>𝑸</m:t>
                        </m:r>
                      </m:e>
                      <m:sub>
                        <m:r>
                          <a:rPr lang="en-US" altLang="zh-CN" sz="2000" b="1" i="1" dirty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zh-CN" altLang="en-US" sz="2000" b="1" dirty="0"/>
                  <a:t>翻转一</a:t>
                </a:r>
                <a:r>
                  <a:rPr lang="zh-CN" altLang="en-US" sz="2000" b="1" dirty="0" smtClean="0"/>
                  <a:t>次</a:t>
                </a:r>
                <a:endParaRPr lang="en-US" altLang="zh-CN" sz="2000" b="1" dirty="0" smtClean="0">
                  <a:solidFill>
                    <a:schemeClr val="tx1"/>
                  </a:solidFill>
                </a:endParaRPr>
              </a:p>
              <a:p>
                <a:pPr marL="342900" indent="-342900">
                  <a:lnSpc>
                    <a:spcPct val="120000"/>
                  </a:lnSpc>
                  <a:buFont typeface="Arial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dirty="0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𝐽</m:t>
                        </m:r>
                      </m:e>
                      <m:sub>
                        <m:r>
                          <a:rPr lang="en-US" altLang="zh-CN" sz="2000" i="1" dirty="0">
                            <a:solidFill>
                              <a:schemeClr val="tx1"/>
                            </a:solidFill>
                            <a:latin typeface="Cambria Math"/>
                          </a:rPr>
                          <m:t>8</m:t>
                        </m:r>
                      </m:sub>
                    </m:sSub>
                    <m:r>
                      <a:rPr lang="en-US" altLang="zh-CN" sz="2000" b="0" i="1" dirty="0" smtClean="0">
                        <a:solidFill>
                          <a:schemeClr val="tx1"/>
                        </a:solidFill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altLang="zh-CN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dirty="0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𝑄</m:t>
                        </m:r>
                      </m:e>
                      <m:sub>
                        <m:r>
                          <a:rPr lang="en-US" altLang="zh-CN" sz="2000" b="0" i="1" dirty="0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altLang="zh-CN" sz="2000" i="1" dirty="0" smtClean="0">
                        <a:solidFill>
                          <a:schemeClr val="tx1"/>
                        </a:solidFill>
                        <a:latin typeface="Cambria Math"/>
                        <a:ea typeface="Cambria Math"/>
                      </a:rPr>
                      <m:t>∙</m:t>
                    </m:r>
                    <m:sSub>
                      <m:sSubPr>
                        <m:ctrlPr>
                          <a:rPr lang="en-US" altLang="zh-CN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dirty="0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𝑄</m:t>
                        </m:r>
                      </m:e>
                      <m:sub>
                        <m:r>
                          <a:rPr lang="en-US" altLang="zh-CN" sz="2000" b="0" i="1" dirty="0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altLang="zh-CN" sz="20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 dirty="0">
                            <a:latin typeface="Cambria Math"/>
                          </a:rPr>
                          <m:t>𝑄</m:t>
                        </m:r>
                      </m:e>
                      <m:sub>
                        <m:r>
                          <a:rPr lang="en-US" altLang="zh-CN" sz="20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zh-CN" altLang="en-US" sz="2000" i="1" dirty="0">
                        <a:latin typeface="Cambria Math" panose="02040503050406030204" pitchFamily="18" charset="0"/>
                      </a:rPr>
                      <m:t>从</m:t>
                    </m:r>
                  </m:oMath>
                </a14:m>
                <a:r>
                  <a:rPr lang="en-US" altLang="zh-CN" sz="2000" dirty="0"/>
                  <a:t>1</a:t>
                </a:r>
                <a14:m>
                  <m:oMath xmlns:m="http://schemas.openxmlformats.org/officeDocument/2006/math">
                    <m:r>
                      <a:rPr lang="en-US" altLang="zh-CN" sz="2000" i="1" dirty="0">
                        <a:latin typeface="Cambria Math"/>
                        <a:ea typeface="Cambria Math"/>
                      </a:rPr>
                      <m:t>→ </m:t>
                    </m:r>
                  </m:oMath>
                </a14:m>
                <a:r>
                  <a:rPr lang="en-US" altLang="zh-CN" sz="2000" dirty="0"/>
                  <a:t>0</a:t>
                </a:r>
                <a:r>
                  <a:rPr lang="zh-CN" altLang="en-US" sz="2000" dirty="0" smtClean="0">
                    <a:solidFill>
                      <a:schemeClr val="tx1"/>
                    </a:solidFill>
                  </a:rPr>
                  <a:t>时，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 dirty="0">
                            <a:latin typeface="Cambria Math"/>
                          </a:rPr>
                          <m:t>𝑸</m:t>
                        </m:r>
                      </m:e>
                      <m:sub>
                        <m:r>
                          <a:rPr lang="en-US" altLang="zh-CN" sz="2000" b="1" i="1" dirty="0">
                            <a:latin typeface="Cambria Math" panose="02040503050406030204" pitchFamily="18" charset="0"/>
                          </a:rPr>
                          <m:t>8</m:t>
                        </m:r>
                      </m:sub>
                    </m:sSub>
                  </m:oMath>
                </a14:m>
                <a:r>
                  <a:rPr lang="zh-CN" altLang="en-US" sz="2000" b="1" dirty="0" smtClean="0">
                    <a:solidFill>
                      <a:schemeClr val="tx1"/>
                    </a:solidFill>
                  </a:rPr>
                  <a:t>翻转一次</a:t>
                </a:r>
                <a:endParaRPr lang="zh-CN" altLang="en-US" sz="2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089" y="5016282"/>
                <a:ext cx="5221429" cy="1569660"/>
              </a:xfrm>
              <a:prstGeom prst="rect">
                <a:avLst/>
              </a:prstGeom>
              <a:blipFill rotWithShape="0">
                <a:blip r:embed="rId8"/>
                <a:stretch>
                  <a:fillRect l="-1050" t="-1556" r="-583" b="-38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3219149" y="3106122"/>
                <a:ext cx="163871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zh-CN" i="1" dirty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 dirty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altLang="zh-CN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i="1" dirty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 dirty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altLang="zh-CN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i="1" dirty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 dirty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altLang="zh-CN" b="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i="1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/>
                            </a:rPr>
                            <m:t>𝑄</m:t>
                          </m:r>
                        </m:e>
                        <m:sub>
                          <m:r>
                            <a:rPr lang="en-US" altLang="zh-CN" i="1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9149" y="3106122"/>
                <a:ext cx="1638717" cy="461665"/>
              </a:xfrm>
              <a:prstGeom prst="rect">
                <a:avLst/>
              </a:prstGeom>
              <a:blipFill rotWithShape="0">
                <a:blip r:embed="rId9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0885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b="1" dirty="0" smtClean="0"/>
              <a:t>模十计数器 </a:t>
            </a:r>
            <a:r>
              <a:rPr lang="en-US" altLang="zh-CN" dirty="0" smtClean="0"/>
              <a:t>Decade Counters</a:t>
            </a:r>
            <a:endParaRPr lang="en-US" altLang="zh-CN" b="1" dirty="0" smtClean="0"/>
          </a:p>
        </p:txBody>
      </p:sp>
      <p:pic>
        <p:nvPicPr>
          <p:cNvPr id="25604" name="Picture 6" descr="AACFLRN0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663"/>
          <a:stretch/>
        </p:blipFill>
        <p:spPr bwMode="auto">
          <a:xfrm>
            <a:off x="269338" y="3068960"/>
            <a:ext cx="8351503" cy="27037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27CFC5-7FD8-49A5-BC14-6A12B5DF6A48}" type="slidenum">
              <a:rPr lang="en-US" altLang="zh-CN" smtClean="0"/>
              <a:pPr>
                <a:defRPr/>
              </a:pPr>
              <a:t>13</a:t>
            </a:fld>
            <a:endParaRPr lang="en-US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1187624" y="1094719"/>
                <a:ext cx="6216061" cy="16812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Arial" pitchFamily="34" charset="0"/>
                  <a:buChar char="•"/>
                </a:pPr>
                <a:r>
                  <a:rPr lang="zh-CN" altLang="en-US" dirty="0" smtClean="0"/>
                  <a:t>一个模十</a:t>
                </a:r>
                <a:r>
                  <a:rPr lang="en-US" altLang="zh-CN" dirty="0" smtClean="0"/>
                  <a:t>BCD</a:t>
                </a:r>
                <a:r>
                  <a:rPr lang="zh-CN" altLang="en-US" dirty="0" smtClean="0"/>
                  <a:t>计数器，计数值：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0</m:t>
                    </m:r>
                    <m:r>
                      <a:rPr lang="en-US" altLang="zh-CN" i="1" dirty="0" smtClean="0">
                        <a:latin typeface="Cambria Math"/>
                        <a:ea typeface="Cambria Math"/>
                      </a:rPr>
                      <m:t>→</m:t>
                    </m:r>
                    <m:r>
                      <a:rPr lang="en-US" altLang="zh-CN" i="1" dirty="0" smtClean="0">
                        <a:latin typeface="Cambria Math"/>
                      </a:rPr>
                      <m:t>9</m:t>
                    </m:r>
                  </m:oMath>
                </a14:m>
                <a:r>
                  <a:rPr lang="zh-CN" altLang="en-US" dirty="0" smtClean="0"/>
                  <a:t>。</a:t>
                </a:r>
                <a:endParaRPr lang="en-US" altLang="zh-CN" dirty="0" smtClean="0"/>
              </a:p>
              <a:p>
                <a:pPr marL="342900" indent="-342900">
                  <a:lnSpc>
                    <a:spcPct val="150000"/>
                  </a:lnSpc>
                  <a:buFont typeface="Arial" pitchFamily="34" charset="0"/>
                  <a:buChar char="•"/>
                </a:pPr>
                <a:r>
                  <a:rPr lang="zh-CN" altLang="en-US" dirty="0"/>
                  <a:t>两</a:t>
                </a:r>
                <a:r>
                  <a:rPr lang="zh-CN" altLang="en-US" dirty="0" smtClean="0"/>
                  <a:t>个模十</a:t>
                </a:r>
                <a:r>
                  <a:rPr lang="en-US" altLang="zh-CN" dirty="0" smtClean="0"/>
                  <a:t>BCD</a:t>
                </a:r>
                <a:r>
                  <a:rPr lang="zh-CN" altLang="en-US" dirty="0" smtClean="0"/>
                  <a:t>计数器，计数值：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/>
                      </a:rPr>
                      <m:t>0</m:t>
                    </m:r>
                    <m:r>
                      <a:rPr lang="en-US" altLang="zh-CN" i="1" dirty="0">
                        <a:latin typeface="Cambria Math"/>
                        <a:ea typeface="Cambria Math"/>
                      </a:rPr>
                      <m:t>→</m:t>
                    </m:r>
                    <m:r>
                      <a:rPr lang="en-US" altLang="zh-CN" b="0" i="1" dirty="0" smtClean="0">
                        <a:latin typeface="Cambria Math"/>
                        <a:ea typeface="Cambria Math"/>
                      </a:rPr>
                      <m:t>9</m:t>
                    </m:r>
                    <m:r>
                      <a:rPr lang="en-US" altLang="zh-CN" i="1" dirty="0">
                        <a:latin typeface="Cambria Math"/>
                      </a:rPr>
                      <m:t>9</m:t>
                    </m:r>
                  </m:oMath>
                </a14:m>
                <a:r>
                  <a:rPr lang="zh-CN" altLang="en-US" dirty="0" smtClean="0"/>
                  <a:t>。</a:t>
                </a:r>
                <a:endParaRPr lang="en-US" altLang="zh-CN" dirty="0" smtClean="0"/>
              </a:p>
              <a:p>
                <a:pPr marL="342900" indent="-342900">
                  <a:lnSpc>
                    <a:spcPct val="150000"/>
                  </a:lnSpc>
                  <a:buFont typeface="Arial" pitchFamily="34" charset="0"/>
                  <a:buChar char="•"/>
                </a:pPr>
                <a:r>
                  <a:rPr lang="zh-CN" altLang="en-US" dirty="0" smtClean="0"/>
                  <a:t>三个</a:t>
                </a:r>
                <a:r>
                  <a:rPr lang="zh-CN" altLang="en-US" dirty="0"/>
                  <a:t>模十</a:t>
                </a:r>
                <a:r>
                  <a:rPr lang="en-US" altLang="zh-CN" dirty="0"/>
                  <a:t>BCD</a:t>
                </a:r>
                <a:r>
                  <a:rPr lang="zh-CN" altLang="en-US" dirty="0"/>
                  <a:t>计数器，计数值：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/>
                      </a:rPr>
                      <m:t>0</m:t>
                    </m:r>
                    <m:r>
                      <a:rPr lang="en-US" altLang="zh-CN" i="1" dirty="0">
                        <a:latin typeface="Cambria Math"/>
                        <a:ea typeface="Cambria Math"/>
                      </a:rPr>
                      <m:t>→9</m:t>
                    </m:r>
                    <m:r>
                      <a:rPr lang="en-US" altLang="zh-CN" i="1" dirty="0">
                        <a:latin typeface="Cambria Math"/>
                      </a:rPr>
                      <m:t>9</m:t>
                    </m:r>
                    <m:r>
                      <a:rPr lang="en-US" altLang="zh-CN" b="0" i="1" dirty="0" smtClean="0">
                        <a:latin typeface="Cambria Math"/>
                      </a:rPr>
                      <m:t>9</m:t>
                    </m:r>
                  </m:oMath>
                </a14:m>
                <a:r>
                  <a:rPr lang="zh-CN" altLang="en-US" dirty="0" smtClean="0"/>
                  <a:t>。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7624" y="1094719"/>
                <a:ext cx="6216061" cy="1681294"/>
              </a:xfrm>
              <a:prstGeom prst="rect">
                <a:avLst/>
              </a:prstGeom>
              <a:blipFill rotWithShape="0">
                <a:blip r:embed="rId4"/>
                <a:stretch>
                  <a:fillRect l="-1373" r="-392" b="-76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582061" y="5877272"/>
                <a:ext cx="7979877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zh-CN" altLang="en-US" dirty="0" smtClean="0"/>
                  <a:t>第</a:t>
                </a:r>
                <a:r>
                  <a:rPr lang="en-US" altLang="zh-CN" dirty="0" smtClean="0"/>
                  <a:t>2</a:t>
                </a:r>
                <a:r>
                  <a:rPr lang="zh-CN" altLang="en-US" dirty="0" smtClean="0"/>
                  <a:t>个、第</a:t>
                </a:r>
                <a:r>
                  <a:rPr lang="en-US" altLang="zh-CN" dirty="0" smtClean="0"/>
                  <a:t>3</a:t>
                </a:r>
                <a:r>
                  <a:rPr lang="zh-CN" altLang="en-US" dirty="0" smtClean="0"/>
                  <a:t>个计数器的输入来自前一个计数器的输出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8</m:t>
                        </m:r>
                      </m:sub>
                    </m:sSub>
                  </m:oMath>
                </a14:m>
                <a:endParaRPr lang="en-US" altLang="zh-CN" dirty="0" smtClean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zh-CN" altLang="en-US" dirty="0" smtClean="0"/>
                  <a:t>当某个计数器的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8</m:t>
                        </m:r>
                      </m:sub>
                    </m:sSub>
                  </m:oMath>
                </a14:m>
                <a:r>
                  <a:rPr lang="zh-CN" altLang="en-US" dirty="0" smtClean="0"/>
                  <a:t>从</a:t>
                </a:r>
                <a:r>
                  <a:rPr lang="en-US" altLang="zh-CN" dirty="0" smtClean="0"/>
                  <a:t>1</a:t>
                </a:r>
                <a:r>
                  <a:rPr lang="zh-CN" altLang="en-US" dirty="0" smtClean="0"/>
                  <a:t>变为</a:t>
                </a:r>
                <a:r>
                  <a:rPr lang="en-US" altLang="zh-CN" dirty="0" smtClean="0"/>
                  <a:t>0</a:t>
                </a:r>
                <a:r>
                  <a:rPr lang="zh-CN" altLang="en-US" dirty="0" smtClean="0"/>
                  <a:t>时，将触发下一个计数器。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061" y="5877272"/>
                <a:ext cx="7979877" cy="830997"/>
              </a:xfrm>
              <a:prstGeom prst="rect">
                <a:avLst/>
              </a:prstGeom>
              <a:blipFill rotWithShape="0">
                <a:blip r:embed="rId5"/>
                <a:stretch>
                  <a:fillRect l="-992" t="-8088" r="-76" b="-154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31889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1" name="Rectangle 3"/>
          <p:cNvSpPr>
            <a:spLocks noGrp="1" noChangeArrowheads="1"/>
          </p:cNvSpPr>
          <p:nvPr>
            <p:ph idx="1"/>
          </p:nvPr>
        </p:nvSpPr>
        <p:spPr>
          <a:xfrm>
            <a:off x="107504" y="1196752"/>
            <a:ext cx="8928992" cy="5517232"/>
          </a:xfrm>
        </p:spPr>
        <p:txBody>
          <a:bodyPr/>
          <a:lstStyle/>
          <a:p>
            <a:pPr marL="0" indent="0" eaLnBrk="1" hangingPunct="1">
              <a:lnSpc>
                <a:spcPct val="150000"/>
              </a:lnSpc>
              <a:buNone/>
              <a:tabLst>
                <a:tab pos="5111750" algn="l"/>
              </a:tabLst>
            </a:pPr>
            <a:r>
              <a:rPr lang="en-US" altLang="zh-CN" sz="2400" dirty="0" smtClean="0">
                <a:solidFill>
                  <a:schemeClr val="bg1">
                    <a:lumMod val="50000"/>
                  </a:schemeClr>
                </a:solidFill>
              </a:rPr>
              <a:t>Registers	</a:t>
            </a:r>
            <a:r>
              <a:rPr lang="zh-CN" altLang="en-US" sz="2400" dirty="0" smtClean="0">
                <a:solidFill>
                  <a:schemeClr val="bg1">
                    <a:lumMod val="50000"/>
                  </a:schemeClr>
                </a:solidFill>
              </a:rPr>
              <a:t>寄存器</a:t>
            </a:r>
            <a:endParaRPr lang="en-US" altLang="zh-CN" sz="24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0" indent="0" eaLnBrk="1" hangingPunct="1">
              <a:lnSpc>
                <a:spcPct val="150000"/>
              </a:lnSpc>
              <a:buNone/>
              <a:tabLst>
                <a:tab pos="5111750" algn="l"/>
              </a:tabLst>
            </a:pPr>
            <a:r>
              <a:rPr lang="en-US" altLang="zh-CN" sz="2400" dirty="0" smtClean="0">
                <a:solidFill>
                  <a:schemeClr val="bg1">
                    <a:lumMod val="50000"/>
                  </a:schemeClr>
                </a:solidFill>
              </a:rPr>
              <a:t>Shift 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</a:rPr>
              <a:t>Registers	</a:t>
            </a: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</a:rPr>
              <a:t>移位寄存器</a:t>
            </a:r>
            <a:endParaRPr lang="en-US" altLang="zh-CN" sz="24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eaLnBrk="1" hangingPunct="1">
              <a:lnSpc>
                <a:spcPct val="150000"/>
              </a:lnSpc>
              <a:buNone/>
              <a:tabLst>
                <a:tab pos="5111750" algn="l"/>
              </a:tabLst>
            </a:pPr>
            <a:r>
              <a:rPr lang="en-US" altLang="zh-CN" sz="2400" dirty="0" smtClean="0">
                <a:solidFill>
                  <a:schemeClr val="bg1">
                    <a:lumMod val="50000"/>
                  </a:schemeClr>
                </a:solidFill>
              </a:rPr>
              <a:t>Ripple 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</a:rPr>
              <a:t>Counters	</a:t>
            </a: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</a:rPr>
              <a:t>行波计数器</a:t>
            </a:r>
            <a:endParaRPr lang="en-US" altLang="zh-CN" sz="24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eaLnBrk="1" hangingPunct="1">
              <a:lnSpc>
                <a:spcPct val="150000"/>
              </a:lnSpc>
              <a:buNone/>
              <a:tabLst>
                <a:tab pos="5111750" algn="l"/>
              </a:tabLst>
            </a:pPr>
            <a:r>
              <a:rPr lang="en-US" altLang="zh-CN" sz="2400" dirty="0" smtClean="0">
                <a:solidFill>
                  <a:schemeClr val="bg1">
                    <a:lumMod val="50000"/>
                  </a:schemeClr>
                </a:solidFill>
              </a:rPr>
              <a:t>Synchronous 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</a:rPr>
              <a:t>Counters	</a:t>
            </a: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</a:rPr>
              <a:t>同步计数器</a:t>
            </a:r>
            <a:endParaRPr lang="en-US" altLang="zh-CN" sz="24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eaLnBrk="1" hangingPunct="1">
              <a:lnSpc>
                <a:spcPct val="150000"/>
              </a:lnSpc>
              <a:buNone/>
              <a:tabLst>
                <a:tab pos="5111750" algn="l"/>
              </a:tabLst>
            </a:pPr>
            <a:r>
              <a:rPr lang="en-US" altLang="zh-CN" sz="2400" b="1" dirty="0" smtClean="0"/>
              <a:t>Other </a:t>
            </a:r>
            <a:r>
              <a:rPr lang="en-US" altLang="zh-CN" sz="2400" b="1" dirty="0"/>
              <a:t>Counters	</a:t>
            </a:r>
            <a:r>
              <a:rPr lang="zh-CN" altLang="en-US" sz="2400" b="1" dirty="0"/>
              <a:t>其他计数器</a:t>
            </a:r>
            <a:endParaRPr lang="en-US" altLang="zh-CN" sz="2400" b="1" dirty="0"/>
          </a:p>
          <a:p>
            <a:pPr marL="0" indent="0" eaLnBrk="1" hangingPunct="1">
              <a:lnSpc>
                <a:spcPct val="150000"/>
              </a:lnSpc>
              <a:buNone/>
              <a:tabLst>
                <a:tab pos="5111750" algn="l"/>
              </a:tabLst>
            </a:pPr>
            <a:r>
              <a:rPr lang="en-US" altLang="zh-CN" sz="2400" dirty="0" smtClean="0">
                <a:solidFill>
                  <a:schemeClr val="bg1">
                    <a:lumMod val="50000"/>
                  </a:schemeClr>
                </a:solidFill>
              </a:rPr>
              <a:t>HDL for Registers and Counters	</a:t>
            </a:r>
            <a:r>
              <a:rPr lang="zh-CN" altLang="en-US" sz="2400" dirty="0" smtClean="0">
                <a:solidFill>
                  <a:schemeClr val="bg1">
                    <a:lumMod val="50000"/>
                  </a:schemeClr>
                </a:solidFill>
              </a:rPr>
              <a:t>用</a:t>
            </a:r>
            <a:r>
              <a:rPr lang="en-US" altLang="zh-CN" sz="2400" dirty="0" smtClean="0">
                <a:solidFill>
                  <a:schemeClr val="bg1">
                    <a:lumMod val="50000"/>
                  </a:schemeClr>
                </a:solidFill>
              </a:rPr>
              <a:t>HDL</a:t>
            </a:r>
            <a:r>
              <a:rPr lang="zh-CN" altLang="en-US" sz="2400" dirty="0" smtClean="0">
                <a:solidFill>
                  <a:schemeClr val="bg1">
                    <a:lumMod val="50000"/>
                  </a:schemeClr>
                </a:solidFill>
              </a:rPr>
              <a:t>描述寄存器和计数器</a:t>
            </a:r>
            <a:endParaRPr lang="en-US" altLang="zh-CN" sz="2400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3730" name="Rectangle 2"/>
          <p:cNvSpPr>
            <a:spLocks noGrp="1" noChangeArrowheads="1"/>
          </p:cNvSpPr>
          <p:nvPr>
            <p:ph type="title"/>
          </p:nvPr>
        </p:nvSpPr>
        <p:spPr>
          <a:xfrm>
            <a:off x="323528" y="79561"/>
            <a:ext cx="8441109" cy="792088"/>
          </a:xfrm>
        </p:spPr>
        <p:txBody>
          <a:bodyPr/>
          <a:lstStyle/>
          <a:p>
            <a:pPr algn="ctr" eaLnBrk="1" hangingPunct="1"/>
            <a:r>
              <a:rPr lang="en-US" altLang="zh-CN" dirty="0" smtClean="0"/>
              <a:t>Contents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27CFC5-7FD8-49A5-BC14-6A12B5DF6A48}" type="slidenum">
              <a:rPr lang="en-US" altLang="zh-CN" smtClean="0"/>
              <a:pPr>
                <a:defRPr/>
              </a:pPr>
              <a:t>14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38969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742950" indent="-742950" algn="l" eaLnBrk="1" hangingPunct="1">
              <a:buFont typeface="+mj-ea"/>
              <a:buAutoNum type="circleNumDbPlain"/>
            </a:pPr>
            <a:r>
              <a:rPr lang="zh-CN" altLang="en-US" b="1" dirty="0" smtClean="0"/>
              <a:t>无效状态的计数器</a:t>
            </a:r>
            <a:r>
              <a:rPr lang="zh-CN" altLang="en-US" dirty="0" smtClean="0"/>
              <a:t> </a:t>
            </a:r>
            <a:r>
              <a:rPr lang="en-US" altLang="zh-CN" sz="3600" dirty="0" smtClean="0"/>
              <a:t>Unused States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27CFC5-7FD8-49A5-BC14-6A12B5DF6A48}" type="slidenum">
              <a:rPr lang="en-US" altLang="zh-CN" smtClean="0"/>
              <a:pPr>
                <a:defRPr/>
              </a:pPr>
              <a:t>15</a:t>
            </a:fld>
            <a:endParaRPr lang="en-US" altLang="zh-CN"/>
          </a:p>
        </p:txBody>
      </p:sp>
      <p:pic>
        <p:nvPicPr>
          <p:cNvPr id="5" name="Picture 45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5496" y="980728"/>
            <a:ext cx="3961499" cy="30963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6" name="组合 5"/>
          <p:cNvGrpSpPr/>
          <p:nvPr/>
        </p:nvGrpSpPr>
        <p:grpSpPr>
          <a:xfrm>
            <a:off x="3923928" y="980728"/>
            <a:ext cx="5202341" cy="5845005"/>
            <a:chOff x="3923928" y="980728"/>
            <a:chExt cx="5202341" cy="5845005"/>
          </a:xfrm>
        </p:grpSpPr>
        <p:pic>
          <p:nvPicPr>
            <p:cNvPr id="9" name="Picture 45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3995936" y="980728"/>
              <a:ext cx="3823099" cy="30963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" name="Picture 2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23928" y="4099551"/>
              <a:ext cx="5184576" cy="272618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8652" name="Picture 108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40352" y="2428689"/>
              <a:ext cx="1385917" cy="9283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4" name="TextBox 3"/>
          <p:cNvSpPr txBox="1"/>
          <p:nvPr/>
        </p:nvSpPr>
        <p:spPr>
          <a:xfrm>
            <a:off x="60210" y="3933056"/>
            <a:ext cx="18318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solidFill>
                  <a:srgbClr val="FF0000"/>
                </a:solidFill>
              </a:rPr>
              <a:t>     0    1    1</a:t>
            </a:r>
          </a:p>
          <a:p>
            <a:r>
              <a:rPr lang="en-US" altLang="zh-CN" sz="2000" b="1" dirty="0" smtClean="0">
                <a:solidFill>
                  <a:srgbClr val="FF0000"/>
                </a:solidFill>
              </a:rPr>
              <a:t>     1    1    1</a:t>
            </a:r>
            <a:endParaRPr lang="zh-CN" altLang="en-US" sz="2000" b="1" dirty="0">
              <a:solidFill>
                <a:srgbClr val="FF0000"/>
              </a:solidFill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539552" y="3933056"/>
            <a:ext cx="3279270" cy="2884745"/>
            <a:chOff x="539552" y="3933056"/>
            <a:chExt cx="3279270" cy="2884745"/>
          </a:xfrm>
        </p:grpSpPr>
        <p:grpSp>
          <p:nvGrpSpPr>
            <p:cNvPr id="7" name="组合 6"/>
            <p:cNvGrpSpPr/>
            <p:nvPr/>
          </p:nvGrpSpPr>
          <p:grpSpPr>
            <a:xfrm>
              <a:off x="539552" y="3933056"/>
              <a:ext cx="3279270" cy="2884745"/>
              <a:chOff x="539552" y="3933056"/>
              <a:chExt cx="3279270" cy="2884745"/>
            </a:xfrm>
          </p:grpSpPr>
          <p:pic>
            <p:nvPicPr>
              <p:cNvPr id="11" name="Picture 3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9552" y="4550851"/>
                <a:ext cx="2705100" cy="22669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14" name="TextBox 13"/>
              <p:cNvSpPr txBox="1"/>
              <p:nvPr/>
            </p:nvSpPr>
            <p:spPr>
              <a:xfrm>
                <a:off x="2483768" y="3933056"/>
                <a:ext cx="1335054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b="1" dirty="0" smtClean="0">
                    <a:solidFill>
                      <a:srgbClr val="FF0000"/>
                    </a:solidFill>
                  </a:rPr>
                  <a:t>1    0   0</a:t>
                </a:r>
              </a:p>
              <a:p>
                <a:r>
                  <a:rPr lang="en-US" altLang="zh-CN" sz="2000" b="1" dirty="0" smtClean="0">
                    <a:solidFill>
                      <a:srgbClr val="FF0000"/>
                    </a:solidFill>
                  </a:rPr>
                  <a:t>0    0   0</a:t>
                </a:r>
                <a:endParaRPr lang="zh-CN" altLang="en-US" sz="2000" b="1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12" name="TextBox 11"/>
            <p:cNvSpPr txBox="1"/>
            <p:nvPr/>
          </p:nvSpPr>
          <p:spPr>
            <a:xfrm>
              <a:off x="2627784" y="5445224"/>
              <a:ext cx="110799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 smtClean="0">
                  <a:solidFill>
                    <a:srgbClr val="FF0000"/>
                  </a:solidFill>
                  <a:latin typeface="楷体" pitchFamily="49" charset="-122"/>
                  <a:ea typeface="楷体" pitchFamily="49" charset="-122"/>
                </a:rPr>
                <a:t>自启动</a:t>
              </a:r>
              <a:endParaRPr lang="zh-CN" altLang="en-US" b="1" dirty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76088" y="2113806"/>
            <a:ext cx="296876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smtClean="0">
                <a:solidFill>
                  <a:schemeClr val="bg1">
                    <a:lumMod val="50000"/>
                  </a:schemeClr>
                </a:solidFill>
              </a:rPr>
              <a:t>0</a:t>
            </a:r>
          </a:p>
          <a:p>
            <a:r>
              <a:rPr lang="en-US" altLang="zh-CN" sz="1600" dirty="0" smtClean="0">
                <a:solidFill>
                  <a:schemeClr val="bg1">
                    <a:lumMod val="50000"/>
                  </a:schemeClr>
                </a:solidFill>
              </a:rPr>
              <a:t>1</a:t>
            </a:r>
          </a:p>
          <a:p>
            <a:r>
              <a:rPr lang="en-US" altLang="zh-CN" sz="1600" dirty="0" smtClean="0">
                <a:solidFill>
                  <a:schemeClr val="bg1">
                    <a:lumMod val="50000"/>
                  </a:schemeClr>
                </a:solidFill>
              </a:rPr>
              <a:t>2</a:t>
            </a:r>
          </a:p>
          <a:p>
            <a:r>
              <a:rPr lang="en-US" altLang="zh-CN" sz="1600" dirty="0" smtClean="0">
                <a:solidFill>
                  <a:schemeClr val="bg1">
                    <a:lumMod val="50000"/>
                  </a:schemeClr>
                </a:solidFill>
              </a:rPr>
              <a:t>3</a:t>
            </a:r>
          </a:p>
          <a:p>
            <a:r>
              <a:rPr lang="en-US" altLang="zh-CN" sz="1600" dirty="0" smtClean="0">
                <a:solidFill>
                  <a:schemeClr val="bg1">
                    <a:lumMod val="50000"/>
                  </a:schemeClr>
                </a:solidFill>
              </a:rPr>
              <a:t>4</a:t>
            </a:r>
          </a:p>
          <a:p>
            <a:r>
              <a:rPr lang="en-US" altLang="zh-CN" sz="1600" dirty="0" smtClean="0">
                <a:solidFill>
                  <a:schemeClr val="bg1">
                    <a:lumMod val="50000"/>
                  </a:schemeClr>
                </a:solidFill>
              </a:rPr>
              <a:t>5</a:t>
            </a:r>
          </a:p>
          <a:p>
            <a:r>
              <a:rPr lang="en-US" altLang="zh-CN" sz="1600" dirty="0" smtClean="0">
                <a:solidFill>
                  <a:schemeClr val="bg1">
                    <a:lumMod val="50000"/>
                  </a:schemeClr>
                </a:solidFill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1725476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742950" indent="-742950" eaLnBrk="1" hangingPunct="1">
              <a:buFont typeface="+mj-ea"/>
              <a:buAutoNum type="circleNumDbPlain" startAt="2"/>
            </a:pPr>
            <a:r>
              <a:rPr lang="zh-CN" altLang="en-US" b="1" dirty="0" smtClean="0">
                <a:solidFill>
                  <a:srgbClr val="FF0000"/>
                </a:solidFill>
              </a:rPr>
              <a:t>环形</a:t>
            </a:r>
            <a:r>
              <a:rPr lang="zh-CN" altLang="en-US" dirty="0" smtClean="0"/>
              <a:t>计数器 </a:t>
            </a:r>
            <a:r>
              <a:rPr lang="en-US" altLang="zh-CN" dirty="0" smtClean="0"/>
              <a:t>Ring Counter</a:t>
            </a:r>
          </a:p>
        </p:txBody>
      </p:sp>
      <p:pic>
        <p:nvPicPr>
          <p:cNvPr id="112687" name="Picture 4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8104" y="1988840"/>
            <a:ext cx="3200400" cy="142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4" name="组合 3"/>
          <p:cNvGrpSpPr/>
          <p:nvPr/>
        </p:nvGrpSpPr>
        <p:grpSpPr>
          <a:xfrm>
            <a:off x="323528" y="2564904"/>
            <a:ext cx="4613523" cy="4245702"/>
            <a:chOff x="4350965" y="2564904"/>
            <a:chExt cx="4613523" cy="4245702"/>
          </a:xfrm>
        </p:grpSpPr>
        <p:pic>
          <p:nvPicPr>
            <p:cNvPr id="112688" name="Picture 48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0965" y="2564904"/>
              <a:ext cx="4613523" cy="42457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" name="矩形 1"/>
            <p:cNvSpPr/>
            <p:nvPr/>
          </p:nvSpPr>
          <p:spPr bwMode="auto">
            <a:xfrm>
              <a:off x="4932040" y="2564904"/>
              <a:ext cx="432048" cy="4104456"/>
            </a:xfrm>
            <a:prstGeom prst="rect">
              <a:avLst/>
            </a:prstGeom>
            <a:solidFill>
              <a:srgbClr val="92D050">
                <a:alpha val="40000"/>
              </a:srgbClr>
            </a:solidFill>
            <a:ln w="9525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  <a:ea typeface="宋体" pitchFamily="2" charset="-122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35496" y="980728"/>
            <a:ext cx="9108504" cy="17173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zh-CN" altLang="en-US" b="1" dirty="0" smtClean="0"/>
              <a:t>环形计数器</a:t>
            </a:r>
            <a:r>
              <a:rPr lang="zh-CN" altLang="en-US" dirty="0" smtClean="0"/>
              <a:t>：</a:t>
            </a:r>
            <a:r>
              <a:rPr lang="zh-CN" altLang="en-US" b="1" dirty="0" smtClean="0">
                <a:solidFill>
                  <a:srgbClr val="0070C0"/>
                </a:solidFill>
              </a:rPr>
              <a:t>可循环移位寄存器</a:t>
            </a:r>
            <a:r>
              <a:rPr lang="zh-CN" altLang="en-US" dirty="0" smtClean="0"/>
              <a:t>。在每个特定时刻，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>                   </a:t>
            </a:r>
            <a:r>
              <a:rPr lang="zh-CN" altLang="en-US" dirty="0" smtClean="0"/>
              <a:t>只有一个触发器被置位</a:t>
            </a:r>
            <a:r>
              <a:rPr lang="en-US" altLang="zh-CN" dirty="0" smtClean="0"/>
              <a:t>(1)</a:t>
            </a:r>
            <a:r>
              <a:rPr lang="zh-CN" altLang="en-US" dirty="0" smtClean="0"/>
              <a:t>，其余触发器都被复位</a:t>
            </a:r>
            <a:r>
              <a:rPr lang="en-US" altLang="zh-CN" dirty="0" smtClean="0"/>
              <a:t>(0).</a:t>
            </a:r>
          </a:p>
          <a:p>
            <a:pPr marL="342900" indent="-342900">
              <a:lnSpc>
                <a:spcPct val="110000"/>
              </a:lnSpc>
              <a:buFont typeface="Arial" pitchFamily="34" charset="0"/>
              <a:buChar char="•"/>
            </a:pPr>
            <a:r>
              <a:rPr lang="zh-CN" altLang="en-US" dirty="0" smtClean="0"/>
              <a:t>为产生</a:t>
            </a:r>
            <a:r>
              <a:rPr lang="en-US" altLang="zh-CN" dirty="0" smtClean="0"/>
              <a:t>2</a:t>
            </a:r>
            <a:r>
              <a:rPr lang="en-US" altLang="zh-CN" baseline="30000" dirty="0" smtClean="0"/>
              <a:t>n</a:t>
            </a:r>
            <a:r>
              <a:rPr lang="zh-CN" altLang="en-US" dirty="0" smtClean="0"/>
              <a:t>位定时信号，需要</a:t>
            </a:r>
            <a:r>
              <a:rPr lang="en-US" altLang="zh-CN" dirty="0" smtClean="0"/>
              <a:t>2</a:t>
            </a:r>
            <a:r>
              <a:rPr lang="en-US" altLang="zh-CN" baseline="30000" dirty="0"/>
              <a:t>n</a:t>
            </a:r>
            <a:r>
              <a:rPr lang="zh-CN" altLang="en-US" dirty="0" smtClean="0"/>
              <a:t>个触发器；</a:t>
            </a:r>
            <a:endParaRPr lang="en-US" altLang="zh-CN" dirty="0" smtClean="0"/>
          </a:p>
          <a:p>
            <a:pPr marL="342900" indent="-342900">
              <a:lnSpc>
                <a:spcPct val="110000"/>
              </a:lnSpc>
              <a:buFont typeface="Arial" pitchFamily="34" charset="0"/>
              <a:buChar char="•"/>
            </a:pPr>
            <a:r>
              <a:rPr lang="zh-CN" altLang="en-US" dirty="0" smtClean="0"/>
              <a:t>或采用</a:t>
            </a:r>
            <a:r>
              <a:rPr lang="en-US" altLang="zh-CN" dirty="0" smtClean="0"/>
              <a:t>n</a:t>
            </a:r>
            <a:r>
              <a:rPr lang="zh-CN" altLang="en-US" dirty="0" smtClean="0"/>
              <a:t>位二进制计数器</a:t>
            </a:r>
            <a:r>
              <a:rPr lang="en-US" altLang="zh-CN" dirty="0" smtClean="0"/>
              <a:t>+</a:t>
            </a:r>
            <a:r>
              <a:rPr lang="zh-CN" altLang="en-US" dirty="0" smtClean="0"/>
              <a:t>译码器</a:t>
            </a:r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27CFC5-7FD8-49A5-BC14-6A12B5DF6A48}" type="slidenum">
              <a:rPr lang="en-US" altLang="zh-CN" smtClean="0"/>
              <a:pPr>
                <a:defRPr/>
              </a:pPr>
              <a:t>16</a:t>
            </a:fld>
            <a:endParaRPr lang="en-US" altLang="zh-CN"/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018944" y="3555896"/>
            <a:ext cx="2197093" cy="31134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7216037" y="3938280"/>
                <a:ext cx="1892467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b="1" dirty="0" smtClean="0"/>
                  <a:t>缺点</a:t>
                </a:r>
                <a:r>
                  <a:rPr lang="zh-CN" altLang="en-US" dirty="0" smtClean="0"/>
                  <a:t>：</a:t>
                </a:r>
                <a:endParaRPr lang="en-US" altLang="zh-CN" dirty="0" smtClean="0"/>
              </a:p>
              <a:p>
                <a:r>
                  <a:rPr lang="zh-CN" altLang="en-US" dirty="0" smtClean="0"/>
                  <a:t>没有充分利用电路的状态。</a:t>
                </a:r>
                <a:endParaRPr lang="en-US" altLang="zh-CN" dirty="0" smtClean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dirty="0" smtClean="0">
                            <a:latin typeface="Cambria Math"/>
                          </a:rPr>
                          <m:t>2</m:t>
                        </m:r>
                      </m:e>
                      <m:sup>
                        <m:r>
                          <a:rPr lang="en-US" altLang="zh-CN" b="0" i="1" dirty="0" smtClean="0">
                            <a:latin typeface="Cambria Math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zh-CN" altLang="en-US" dirty="0" smtClean="0"/>
                  <a:t>只用了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𝑛</m:t>
                    </m:r>
                  </m:oMath>
                </a14:m>
                <a:r>
                  <a:rPr lang="zh-CN" altLang="en-US" dirty="0" smtClean="0"/>
                  <a:t>！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6037" y="3938280"/>
                <a:ext cx="1892467" cy="1938992"/>
              </a:xfrm>
              <a:prstGeom prst="rect">
                <a:avLst/>
              </a:prstGeom>
              <a:blipFill rotWithShape="1">
                <a:blip r:embed="rId6"/>
                <a:stretch>
                  <a:fillRect l="-5161" t="-3145" r="-20968" b="-53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矩形 2"/>
          <p:cNvSpPr/>
          <p:nvPr/>
        </p:nvSpPr>
        <p:spPr bwMode="auto">
          <a:xfrm>
            <a:off x="5076055" y="4149080"/>
            <a:ext cx="2088233" cy="1080120"/>
          </a:xfrm>
          <a:prstGeom prst="rect">
            <a:avLst/>
          </a:prstGeom>
          <a:noFill/>
          <a:ln w="9525" cap="flat" cmpd="sng" algn="ctr">
            <a:solidFill>
              <a:srgbClr val="00B0F0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53670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27CFC5-7FD8-49A5-BC14-6A12B5DF6A48}" type="slidenum">
              <a:rPr lang="en-US" altLang="zh-CN" smtClean="0"/>
              <a:pPr>
                <a:defRPr/>
              </a:pPr>
              <a:t>17</a:t>
            </a:fld>
            <a:endParaRPr lang="en-US" altLang="zh-CN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b="1" dirty="0" smtClean="0"/>
              <a:t>设计：</a:t>
            </a:r>
            <a:r>
              <a:rPr lang="en-US" altLang="zh-CN" dirty="0" smtClean="0"/>
              <a:t>4</a:t>
            </a:r>
            <a:r>
              <a:rPr lang="zh-CN" altLang="en-US" dirty="0" smtClean="0"/>
              <a:t>位环形计数器</a:t>
            </a:r>
            <a:r>
              <a:rPr lang="en-US" altLang="zh-CN" dirty="0" smtClean="0"/>
              <a:t>(</a:t>
            </a:r>
            <a:r>
              <a:rPr lang="zh-CN" altLang="en-US" dirty="0" smtClean="0"/>
              <a:t>右移</a:t>
            </a:r>
            <a:r>
              <a:rPr lang="en-US" altLang="zh-CN" dirty="0" smtClean="0"/>
              <a:t>)</a:t>
            </a:r>
            <a:endParaRPr lang="zh-CN" altLang="en-US" b="1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047893" y="270599"/>
            <a:ext cx="2064059" cy="29249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8001" name="Picture 1" descr="C:\Users\Sam\AppData\Roaming\Tencent\Users\1850360580\QQ\WinTemp\RichOle\1]8BM0EJIHU~A8_~}YQ$@C1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7294" y="980728"/>
            <a:ext cx="1472587" cy="2202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" descr="C:\Users\Sam\AppData\Roaming\Tencent\Users\1850360580\QQ\WinTemp\RichOle\1]8BM0EJIHU~A8_~}YQ$@C1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/>
          <a:stretch/>
        </p:blipFill>
        <p:spPr bwMode="auto">
          <a:xfrm>
            <a:off x="1534810" y="980728"/>
            <a:ext cx="5403729" cy="2202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组合 5"/>
          <p:cNvGrpSpPr/>
          <p:nvPr/>
        </p:nvGrpSpPr>
        <p:grpSpPr>
          <a:xfrm>
            <a:off x="80099" y="3328941"/>
            <a:ext cx="8956397" cy="2908371"/>
            <a:chOff x="80099" y="3217114"/>
            <a:chExt cx="8956397" cy="2908371"/>
          </a:xfrm>
        </p:grpSpPr>
        <p:pic>
          <p:nvPicPr>
            <p:cNvPr id="128002" name="Picture 2" descr="C:\Users\Sam\AppData\Roaming\Tencent\Users\1850360580\QQ\WinTemp\RichOle\QN7OQ7WUM0APJ46~PC[J2LN.jp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099" y="3217114"/>
              <a:ext cx="6151136" cy="29083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8003" name="Picture 3" descr="C:\Users\Sam\AppData\Roaming\Tencent\Users\1850360580\QQ\WinTemp\RichOle\@@OGYXG]]1X8I`055$Z`@F2.jp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93379" y="3850602"/>
              <a:ext cx="2643117" cy="17302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935952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27CFC5-7FD8-49A5-BC14-6A12B5DF6A48}" type="slidenum">
              <a:rPr lang="en-US" altLang="zh-CN" smtClean="0"/>
              <a:pPr>
                <a:defRPr/>
              </a:pPr>
              <a:t>18</a:t>
            </a:fld>
            <a:endParaRPr lang="en-US" altLang="zh-CN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b="1" dirty="0" smtClean="0"/>
              <a:t>设计：</a:t>
            </a:r>
            <a:r>
              <a:rPr lang="en-US" altLang="zh-CN" dirty="0" smtClean="0"/>
              <a:t>4</a:t>
            </a:r>
            <a:r>
              <a:rPr lang="zh-CN" altLang="en-US" dirty="0" smtClean="0"/>
              <a:t>位环形计数器</a:t>
            </a:r>
            <a:endParaRPr lang="zh-CN" altLang="en-US" b="1" dirty="0"/>
          </a:p>
        </p:txBody>
      </p:sp>
      <p:pic>
        <p:nvPicPr>
          <p:cNvPr id="128001" name="Picture 1" descr="C:\Users\Sam\AppData\Roaming\Tencent\Users\1850360580\QQ\WinTemp\RichOle\1]8BM0EJIHU~A8_~}YQ$@C1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7294" y="980728"/>
            <a:ext cx="1472587" cy="2202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" descr="C:\Users\Sam\AppData\Roaming\Tencent\Users\1850360580\QQ\WinTemp\RichOle\1]8BM0EJIHU~A8_~}YQ$@C1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/>
          <a:stretch/>
        </p:blipFill>
        <p:spPr bwMode="auto">
          <a:xfrm>
            <a:off x="1534810" y="980728"/>
            <a:ext cx="5403729" cy="2202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8002" name="Picture 2" descr="C:\Users\Sam\AppData\Roaming\Tencent\Users\1850360580\QQ\WinTemp\RichOle\QN7OQ7WUM0APJ46~PC[J2LN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94" y="3249220"/>
            <a:ext cx="5644029" cy="2404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8003" name="Picture 3" descr="C:\Users\Sam\AppData\Roaming\Tencent\Users\1850360580\QQ\WinTemp\RichOle\@@OGYXG]]1X8I`055$Z`@F2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4" y="3850602"/>
            <a:ext cx="2643117" cy="1730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9025" name="Picture 1" descr="C:\Users\Sam\AppData\Roaming\Tencent\Users\1850360580\QQ\WinTemp\RichOle\11K{ME31TQKW}9~A)02N9AC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9948" y="3183712"/>
            <a:ext cx="5032727" cy="3345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022748" y="67962"/>
            <a:ext cx="2064059" cy="29249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53634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5" name="Rectangle 2"/>
          <p:cNvSpPr>
            <a:spLocks noGrp="1" noChangeArrowheads="1"/>
          </p:cNvSpPr>
          <p:nvPr>
            <p:ph type="title"/>
          </p:nvPr>
        </p:nvSpPr>
        <p:spPr>
          <a:xfrm>
            <a:off x="107504" y="-27384"/>
            <a:ext cx="8928992" cy="648072"/>
          </a:xfrm>
        </p:spPr>
        <p:txBody>
          <a:bodyPr/>
          <a:lstStyle/>
          <a:p>
            <a:pPr marL="742950" indent="-742950" eaLnBrk="1" hangingPunct="1">
              <a:buFont typeface="+mj-ea"/>
              <a:buAutoNum type="circleNumDbPlain" startAt="3"/>
            </a:pPr>
            <a:r>
              <a:rPr lang="zh-CN" altLang="en-US" b="1" dirty="0" smtClean="0">
                <a:solidFill>
                  <a:srgbClr val="FF0000"/>
                </a:solidFill>
              </a:rPr>
              <a:t>扭环形</a:t>
            </a:r>
            <a:r>
              <a:rPr lang="zh-CN" altLang="en-US" dirty="0" smtClean="0"/>
              <a:t>计数器</a:t>
            </a:r>
            <a:r>
              <a:rPr lang="en-US" altLang="zh-CN" sz="3200" dirty="0" smtClean="0"/>
              <a:t>Switch-Tail Ring Counter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5496" y="980728"/>
            <a:ext cx="6408712" cy="29361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10000"/>
              </a:lnSpc>
              <a:buFont typeface="Arial" pitchFamily="34" charset="0"/>
              <a:buChar char="•"/>
            </a:pPr>
            <a:r>
              <a:rPr lang="en-US" altLang="zh-CN" dirty="0" smtClean="0"/>
              <a:t>k</a:t>
            </a:r>
            <a:r>
              <a:rPr lang="zh-CN" altLang="en-US" dirty="0" smtClean="0"/>
              <a:t>位</a:t>
            </a:r>
            <a:r>
              <a:rPr lang="zh-CN" altLang="en-US" b="1" dirty="0" smtClean="0"/>
              <a:t>环形计</a:t>
            </a:r>
            <a:r>
              <a:rPr lang="zh-CN" altLang="en-US" dirty="0" smtClean="0"/>
              <a:t>数器，可产生</a:t>
            </a:r>
            <a:r>
              <a:rPr lang="en-US" altLang="zh-CN" dirty="0" smtClean="0"/>
              <a:t>k</a:t>
            </a:r>
            <a:r>
              <a:rPr lang="zh-CN" altLang="en-US" dirty="0" smtClean="0"/>
              <a:t>个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zh-CN" altLang="en-US" dirty="0" smtClean="0"/>
              <a:t>不同的状态。</a:t>
            </a:r>
            <a:endParaRPr lang="en-US" altLang="zh-CN" dirty="0" smtClean="0"/>
          </a:p>
          <a:p>
            <a:pPr marL="342900" indent="-342900">
              <a:lnSpc>
                <a:spcPct val="110000"/>
              </a:lnSpc>
              <a:buFont typeface="Arial" pitchFamily="34" charset="0"/>
              <a:buChar char="•"/>
            </a:pPr>
            <a:r>
              <a:rPr lang="en-US" altLang="zh-CN" dirty="0" smtClean="0"/>
              <a:t>k</a:t>
            </a:r>
            <a:r>
              <a:rPr lang="zh-CN" altLang="en-US" dirty="0" smtClean="0"/>
              <a:t>位</a:t>
            </a:r>
            <a:r>
              <a:rPr lang="zh-CN" altLang="en-US" b="1" dirty="0" smtClean="0">
                <a:solidFill>
                  <a:srgbClr val="FF0000"/>
                </a:solidFill>
              </a:rPr>
              <a:t>扭环形</a:t>
            </a:r>
            <a:r>
              <a:rPr lang="zh-CN" altLang="en-US" dirty="0" smtClean="0"/>
              <a:t>计数器，可产生</a:t>
            </a:r>
            <a:r>
              <a:rPr lang="en-US" altLang="zh-CN" dirty="0" smtClean="0"/>
              <a:t>2k</a:t>
            </a:r>
            <a:br>
              <a:rPr lang="en-US" altLang="zh-CN" dirty="0" smtClean="0"/>
            </a:br>
            <a:r>
              <a:rPr lang="zh-CN" altLang="en-US" dirty="0" smtClean="0"/>
              <a:t>个不同的状态，</a:t>
            </a:r>
            <a:endParaRPr lang="en-US" altLang="zh-CN" dirty="0" smtClean="0"/>
          </a:p>
          <a:p>
            <a:pPr marL="342900" indent="-342900">
              <a:lnSpc>
                <a:spcPct val="110000"/>
              </a:lnSpc>
              <a:buFont typeface="Arial" pitchFamily="34" charset="0"/>
              <a:buChar char="•"/>
            </a:pPr>
            <a:r>
              <a:rPr lang="zh-CN" altLang="en-US" b="1" dirty="0">
                <a:solidFill>
                  <a:srgbClr val="FF0000"/>
                </a:solidFill>
              </a:rPr>
              <a:t>扭</a:t>
            </a:r>
            <a:r>
              <a:rPr lang="zh-CN" altLang="en-US" b="1" dirty="0" smtClean="0">
                <a:solidFill>
                  <a:srgbClr val="FF0000"/>
                </a:solidFill>
              </a:rPr>
              <a:t>环形</a:t>
            </a:r>
            <a:r>
              <a:rPr lang="zh-CN" altLang="en-US" b="1" dirty="0" smtClean="0"/>
              <a:t>计数器</a:t>
            </a:r>
            <a:r>
              <a:rPr lang="zh-CN" altLang="en-US" dirty="0" smtClean="0"/>
              <a:t>：将最后一级触发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zh-CN" altLang="en-US" dirty="0" smtClean="0"/>
              <a:t>器的反相输出连到第一级触发器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zh-CN" altLang="en-US" dirty="0" smtClean="0"/>
              <a:t>的输入端。</a:t>
            </a:r>
            <a:r>
              <a:rPr lang="zh-CN" altLang="en-US" sz="2000" spc="-150" dirty="0" smtClean="0"/>
              <a:t>也是一种环形移位寄存器。</a:t>
            </a:r>
            <a:endParaRPr lang="zh-CN" altLang="en-US" sz="2000" spc="-150" dirty="0"/>
          </a:p>
        </p:txBody>
      </p:sp>
      <p:pic>
        <p:nvPicPr>
          <p:cNvPr id="113713" name="Picture 4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3933056"/>
            <a:ext cx="7521401" cy="2880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27CFC5-7FD8-49A5-BC14-6A12B5DF6A48}" type="slidenum">
              <a:rPr lang="en-US" altLang="zh-CN" smtClean="0"/>
              <a:pPr>
                <a:defRPr/>
              </a:pPr>
              <a:t>19</a:t>
            </a:fld>
            <a:endParaRPr lang="en-US" altLang="zh-CN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2691" y="764704"/>
            <a:ext cx="4341309" cy="31134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115616" y="519063"/>
            <a:ext cx="22685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(</a:t>
            </a:r>
            <a:r>
              <a:rPr lang="zh-CN" altLang="en-US" dirty="0" smtClean="0"/>
              <a:t>约翰逊计数器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300192" y="5805264"/>
            <a:ext cx="26468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画出状态转换图，</a:t>
            </a:r>
            <a:endParaRPr lang="en-US" altLang="zh-CN" b="1" dirty="0" smtClean="0">
              <a:solidFill>
                <a:srgbClr val="FF0000"/>
              </a:solidFill>
              <a:latin typeface="楷体" pitchFamily="49" charset="-122"/>
              <a:ea typeface="楷体" pitchFamily="49" charset="-122"/>
            </a:endParaRPr>
          </a:p>
          <a:p>
            <a:r>
              <a:rPr lang="zh-CN" altLang="en-US" b="1" dirty="0" smtClean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判断是否自启动？</a:t>
            </a:r>
            <a:endParaRPr lang="zh-CN" altLang="en-US" b="1" dirty="0">
              <a:solidFill>
                <a:srgbClr val="FF0000"/>
              </a:solidFill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9" name="矩形 8"/>
          <p:cNvSpPr/>
          <p:nvPr/>
        </p:nvSpPr>
        <p:spPr bwMode="auto">
          <a:xfrm>
            <a:off x="7092280" y="1340768"/>
            <a:ext cx="1974978" cy="2232248"/>
          </a:xfrm>
          <a:prstGeom prst="rect">
            <a:avLst/>
          </a:prstGeom>
          <a:noFill/>
          <a:ln w="28575" cap="flat" cmpd="sng" algn="ctr">
            <a:solidFill>
              <a:srgbClr val="00B0F0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  <p:sp>
        <p:nvSpPr>
          <p:cNvPr id="10" name="矩形 9"/>
          <p:cNvSpPr/>
          <p:nvPr/>
        </p:nvSpPr>
        <p:spPr bwMode="auto">
          <a:xfrm>
            <a:off x="4932040" y="1343050"/>
            <a:ext cx="2016224" cy="1149846"/>
          </a:xfrm>
          <a:prstGeom prst="rect">
            <a:avLst/>
          </a:prstGeom>
          <a:noFill/>
          <a:ln w="28575" cap="flat" cmpd="sng" algn="ctr">
            <a:solidFill>
              <a:srgbClr val="00B0F0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05840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1" name="Rectangle 3"/>
          <p:cNvSpPr>
            <a:spLocks noGrp="1" noChangeArrowheads="1"/>
          </p:cNvSpPr>
          <p:nvPr>
            <p:ph idx="1"/>
          </p:nvPr>
        </p:nvSpPr>
        <p:spPr>
          <a:xfrm>
            <a:off x="181227" y="2133546"/>
            <a:ext cx="8928992" cy="3816424"/>
          </a:xfrm>
        </p:spPr>
        <p:txBody>
          <a:bodyPr/>
          <a:lstStyle/>
          <a:p>
            <a:pPr marL="0" indent="0" eaLnBrk="1" hangingPunct="1">
              <a:lnSpc>
                <a:spcPct val="150000"/>
              </a:lnSpc>
              <a:buNone/>
              <a:tabLst>
                <a:tab pos="5111750" algn="l"/>
              </a:tabLst>
            </a:pPr>
            <a:r>
              <a:rPr lang="en-US" altLang="zh-CN" sz="2400" dirty="0" smtClean="0">
                <a:solidFill>
                  <a:schemeClr val="bg1">
                    <a:lumMod val="50000"/>
                  </a:schemeClr>
                </a:solidFill>
              </a:rPr>
              <a:t>Registers	</a:t>
            </a:r>
            <a:r>
              <a:rPr lang="zh-CN" altLang="en-US" sz="2400" dirty="0" smtClean="0">
                <a:solidFill>
                  <a:schemeClr val="bg1">
                    <a:lumMod val="50000"/>
                  </a:schemeClr>
                </a:solidFill>
              </a:rPr>
              <a:t>寄存器</a:t>
            </a:r>
            <a:endParaRPr lang="en-US" altLang="zh-CN" sz="24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0" indent="0" eaLnBrk="1" hangingPunct="1">
              <a:lnSpc>
                <a:spcPct val="150000"/>
              </a:lnSpc>
              <a:buNone/>
              <a:tabLst>
                <a:tab pos="5111750" algn="l"/>
              </a:tabLst>
            </a:pPr>
            <a:r>
              <a:rPr lang="en-US" altLang="zh-CN" sz="2400" dirty="0" smtClean="0">
                <a:solidFill>
                  <a:schemeClr val="bg1">
                    <a:lumMod val="50000"/>
                  </a:schemeClr>
                </a:solidFill>
              </a:rPr>
              <a:t>Shift Registers	</a:t>
            </a:r>
            <a:r>
              <a:rPr lang="zh-CN" altLang="en-US" sz="2400" dirty="0" smtClean="0">
                <a:solidFill>
                  <a:schemeClr val="bg1">
                    <a:lumMod val="50000"/>
                  </a:schemeClr>
                </a:solidFill>
              </a:rPr>
              <a:t>移位寄存器</a:t>
            </a:r>
            <a:endParaRPr lang="en-US" altLang="zh-CN" sz="24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0" indent="0" eaLnBrk="1" hangingPunct="1">
              <a:lnSpc>
                <a:spcPct val="150000"/>
              </a:lnSpc>
              <a:buNone/>
              <a:tabLst>
                <a:tab pos="5111750" algn="l"/>
              </a:tabLst>
            </a:pPr>
            <a:r>
              <a:rPr lang="en-US" altLang="zh-CN" sz="2400" b="1" dirty="0" smtClean="0"/>
              <a:t>Synchronous Counters	</a:t>
            </a:r>
            <a:r>
              <a:rPr lang="zh-CN" altLang="en-US" sz="2400" b="1" dirty="0" smtClean="0">
                <a:solidFill>
                  <a:srgbClr val="FF0000"/>
                </a:solidFill>
              </a:rPr>
              <a:t>同步</a:t>
            </a:r>
            <a:r>
              <a:rPr lang="zh-CN" altLang="en-US" sz="2400" b="1" dirty="0" smtClean="0"/>
              <a:t>计数器</a:t>
            </a:r>
            <a:endParaRPr lang="en-US" altLang="zh-CN" sz="2400" b="1" dirty="0" smtClean="0"/>
          </a:p>
          <a:p>
            <a:pPr marL="0" indent="0" eaLnBrk="1" hangingPunct="1">
              <a:lnSpc>
                <a:spcPct val="150000"/>
              </a:lnSpc>
              <a:buNone/>
              <a:tabLst>
                <a:tab pos="5111750" algn="l"/>
              </a:tabLst>
            </a:pP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</a:rPr>
              <a:t>Ripple Counters	</a:t>
            </a:r>
            <a:r>
              <a:rPr lang="zh-CN" altLang="en-US" sz="2400" b="1" dirty="0">
                <a:solidFill>
                  <a:schemeClr val="bg1">
                    <a:lumMod val="50000"/>
                  </a:schemeClr>
                </a:solidFill>
              </a:rPr>
              <a:t>行波</a:t>
            </a:r>
            <a:r>
              <a:rPr lang="zh-CN" altLang="en-US" sz="2400" b="1" dirty="0" smtClean="0">
                <a:solidFill>
                  <a:schemeClr val="bg1">
                    <a:lumMod val="50000"/>
                  </a:schemeClr>
                </a:solidFill>
              </a:rPr>
              <a:t>计数器</a:t>
            </a:r>
            <a:endParaRPr lang="en-US" altLang="zh-CN" sz="2400" b="1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0" indent="0" eaLnBrk="1" hangingPunct="1">
              <a:lnSpc>
                <a:spcPct val="150000"/>
              </a:lnSpc>
              <a:buNone/>
              <a:tabLst>
                <a:tab pos="5111750" algn="l"/>
              </a:tabLst>
            </a:pPr>
            <a:r>
              <a:rPr lang="en-US" altLang="zh-CN" sz="2400" dirty="0" smtClean="0">
                <a:solidFill>
                  <a:schemeClr val="bg1">
                    <a:lumMod val="50000"/>
                  </a:schemeClr>
                </a:solidFill>
              </a:rPr>
              <a:t>Other Counters	</a:t>
            </a:r>
            <a:r>
              <a:rPr lang="zh-CN" altLang="en-US" sz="2400" dirty="0" smtClean="0">
                <a:solidFill>
                  <a:schemeClr val="bg1">
                    <a:lumMod val="50000"/>
                  </a:schemeClr>
                </a:solidFill>
              </a:rPr>
              <a:t>其他</a:t>
            </a:r>
            <a:r>
              <a:rPr lang="zh-CN" altLang="en-US" sz="2400" b="1" dirty="0" smtClean="0">
                <a:solidFill>
                  <a:schemeClr val="bg1">
                    <a:lumMod val="50000"/>
                  </a:schemeClr>
                </a:solidFill>
              </a:rPr>
              <a:t>计数器</a:t>
            </a:r>
            <a:endParaRPr lang="en-US" altLang="zh-CN" sz="2400" b="1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0" indent="0" eaLnBrk="1" hangingPunct="1">
              <a:lnSpc>
                <a:spcPct val="150000"/>
              </a:lnSpc>
              <a:buNone/>
              <a:tabLst>
                <a:tab pos="5111750" algn="l"/>
              </a:tabLst>
            </a:pPr>
            <a:r>
              <a:rPr lang="en-US" altLang="zh-CN" sz="2400" dirty="0" smtClean="0">
                <a:solidFill>
                  <a:schemeClr val="bg1">
                    <a:lumMod val="50000"/>
                  </a:schemeClr>
                </a:solidFill>
              </a:rPr>
              <a:t>HDL for Registers and Counters	</a:t>
            </a:r>
            <a:r>
              <a:rPr lang="zh-CN" altLang="en-US" sz="2400" dirty="0" smtClean="0">
                <a:solidFill>
                  <a:schemeClr val="bg1">
                    <a:lumMod val="50000"/>
                  </a:schemeClr>
                </a:solidFill>
              </a:rPr>
              <a:t>用</a:t>
            </a:r>
            <a:r>
              <a:rPr lang="en-US" altLang="zh-CN" sz="2400" dirty="0" smtClean="0">
                <a:solidFill>
                  <a:schemeClr val="bg1">
                    <a:lumMod val="50000"/>
                  </a:schemeClr>
                </a:solidFill>
              </a:rPr>
              <a:t>HDL</a:t>
            </a:r>
            <a:r>
              <a:rPr lang="zh-CN" altLang="en-US" sz="2400" dirty="0" smtClean="0">
                <a:solidFill>
                  <a:schemeClr val="bg1">
                    <a:lumMod val="50000"/>
                  </a:schemeClr>
                </a:solidFill>
              </a:rPr>
              <a:t>描述寄存器和计数器</a:t>
            </a:r>
            <a:endParaRPr lang="en-US" altLang="zh-CN" sz="2400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3730" name="Rectangle 2"/>
          <p:cNvSpPr>
            <a:spLocks noGrp="1" noChangeArrowheads="1"/>
          </p:cNvSpPr>
          <p:nvPr>
            <p:ph type="title"/>
          </p:nvPr>
        </p:nvSpPr>
        <p:spPr>
          <a:xfrm>
            <a:off x="323528" y="79561"/>
            <a:ext cx="8441109" cy="792088"/>
          </a:xfrm>
        </p:spPr>
        <p:txBody>
          <a:bodyPr/>
          <a:lstStyle/>
          <a:p>
            <a:pPr algn="ctr" eaLnBrk="1" hangingPunct="1"/>
            <a:r>
              <a:rPr lang="en-US" altLang="zh-CN" dirty="0" smtClean="0"/>
              <a:t>Contents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27CFC5-7FD8-49A5-BC14-6A12B5DF6A48}" type="slidenum">
              <a:rPr lang="en-US" altLang="zh-CN" smtClean="0"/>
              <a:pPr>
                <a:defRPr/>
              </a:pPr>
              <a:t>2</a:t>
            </a:fld>
            <a:endParaRPr lang="en-US" altLang="zh-CN"/>
          </a:p>
        </p:txBody>
      </p:sp>
      <p:sp>
        <p:nvSpPr>
          <p:cNvPr id="2" name="矩形 1"/>
          <p:cNvSpPr/>
          <p:nvPr/>
        </p:nvSpPr>
        <p:spPr>
          <a:xfrm>
            <a:off x="2123728" y="1052736"/>
            <a:ext cx="504399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3200" b="1" dirty="0">
                <a:solidFill>
                  <a:schemeClr val="bg1">
                    <a:lumMod val="50000"/>
                  </a:schemeClr>
                </a:solidFill>
              </a:rPr>
              <a:t>Registers </a:t>
            </a:r>
            <a:r>
              <a:rPr lang="en-US" altLang="zh-CN" sz="3200" dirty="0">
                <a:solidFill>
                  <a:schemeClr val="bg1">
                    <a:lumMod val="50000"/>
                  </a:schemeClr>
                </a:solidFill>
              </a:rPr>
              <a:t>and</a:t>
            </a:r>
            <a:r>
              <a:rPr lang="en-US" altLang="zh-CN" sz="3200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sz="3200" b="1" dirty="0"/>
              <a:t>Counters</a:t>
            </a:r>
            <a:r>
              <a:rPr lang="en-US" altLang="zh-CN" sz="3200" dirty="0"/>
              <a:t/>
            </a:r>
            <a:br>
              <a:rPr lang="en-US" altLang="zh-CN" sz="3200" dirty="0"/>
            </a:br>
            <a:r>
              <a:rPr lang="zh-CN" altLang="en-US" sz="3200" b="1" dirty="0">
                <a:solidFill>
                  <a:schemeClr val="bg1">
                    <a:lumMod val="50000"/>
                  </a:schemeClr>
                </a:solidFill>
              </a:rPr>
              <a:t>寄存器</a:t>
            </a:r>
            <a:r>
              <a:rPr lang="zh-CN" altLang="en-US" sz="32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zh-CN" altLang="en-US" sz="3200" dirty="0" smtClean="0">
                <a:solidFill>
                  <a:schemeClr val="bg1">
                    <a:lumMod val="50000"/>
                  </a:schemeClr>
                </a:solidFill>
              </a:rPr>
              <a:t>  和   </a:t>
            </a:r>
            <a:r>
              <a:rPr lang="zh-CN" altLang="en-US" sz="3200" b="1" dirty="0"/>
              <a:t>计数器</a:t>
            </a:r>
            <a:endParaRPr lang="zh-CN" altLang="en-US" sz="3200" dirty="0"/>
          </a:p>
        </p:txBody>
      </p:sp>
      <p:sp>
        <p:nvSpPr>
          <p:cNvPr id="6" name="TextBox 4"/>
          <p:cNvSpPr txBox="1"/>
          <p:nvPr/>
        </p:nvSpPr>
        <p:spPr>
          <a:xfrm>
            <a:off x="770534" y="4581128"/>
            <a:ext cx="8092280" cy="52322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>
              <a:spcBef>
                <a:spcPts val="1000"/>
              </a:spcBef>
              <a:spcAft>
                <a:spcPts val="1000"/>
              </a:spcAft>
            </a:pPr>
            <a:r>
              <a:rPr lang="zh-CN" altLang="en-US" sz="2800" b="1" dirty="0" smtClean="0">
                <a:solidFill>
                  <a:srgbClr val="FF0000"/>
                </a:solidFill>
              </a:rPr>
              <a:t>同步计数器</a:t>
            </a:r>
            <a:r>
              <a:rPr lang="zh-CN" altLang="en-US" sz="2800" dirty="0" smtClean="0"/>
              <a:t>：所有触发器共用一个时钟输入信号。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679719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27CFC5-7FD8-49A5-BC14-6A12B5DF6A48}" type="slidenum">
              <a:rPr lang="en-US" altLang="zh-CN" smtClean="0"/>
              <a:pPr>
                <a:defRPr/>
              </a:pPr>
              <a:t>20</a:t>
            </a:fld>
            <a:endParaRPr lang="en-US" altLang="zh-CN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可自启动</a:t>
            </a:r>
            <a:r>
              <a:rPr lang="zh-CN" altLang="en-US" dirty="0"/>
              <a:t>的</a:t>
            </a:r>
            <a:r>
              <a:rPr lang="zh-CN" altLang="en-US" dirty="0" smtClean="0"/>
              <a:t>扭环形计数器</a:t>
            </a:r>
            <a:endParaRPr lang="zh-CN" altLang="en-US" dirty="0"/>
          </a:p>
        </p:txBody>
      </p:sp>
      <p:pic>
        <p:nvPicPr>
          <p:cNvPr id="130049" name="Picture 1" descr="C:\Users\Sam\AppData\Roaming\Tencent\Users\1850360580\QQ\WinTemp\RichOle\M6_MWO8NUWI3ZPLNGX@~RZX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052736"/>
            <a:ext cx="4772025" cy="282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0051" name="Picture 3" descr="C:\Users\Sam\AppData\Roaming\Tencent\Users\1850360580\QQ\WinTemp\RichOle\LC9D8LVDC@%O6[CCBZ`N}@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4149080"/>
            <a:ext cx="6611094" cy="2570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5975030" y="3650828"/>
                <a:ext cx="258609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/>
                            </a:rPr>
                            <m:t>𝐷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en-US" altLang="zh-CN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/>
                            </a:rPr>
                            <m:t>𝑄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/>
                            </a:rPr>
                            <m:t>𝑄</m:t>
                          </m:r>
                          <m:r>
                            <a:rPr lang="en-US" altLang="zh-CN" b="0" i="1" smtClean="0">
                              <a:latin typeface="Cambria Math"/>
                            </a:rPr>
                            <m:t>′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US" altLang="zh-CN" b="0" i="1" smtClean="0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/>
                            </a:rPr>
                            <m:t>𝑄</m:t>
                          </m:r>
                          <m:r>
                            <a:rPr lang="en-US" altLang="zh-CN" b="0" i="1" smtClean="0">
                              <a:latin typeface="Cambria Math"/>
                            </a:rPr>
                            <m:t>′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5030" y="3650828"/>
                <a:ext cx="2586093" cy="461665"/>
              </a:xfrm>
              <a:prstGeom prst="rect">
                <a:avLst/>
              </a:prstGeom>
              <a:blipFill rotWithShape="1">
                <a:blip r:embed="rId4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文本框 1"/>
          <p:cNvSpPr txBox="1"/>
          <p:nvPr/>
        </p:nvSpPr>
        <p:spPr>
          <a:xfrm>
            <a:off x="6228184" y="942211"/>
            <a:ext cx="1249060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6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endParaRPr lang="zh-CN" altLang="en-US" sz="40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0239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27CFC5-7FD8-49A5-BC14-6A12B5DF6A48}" type="slidenum">
              <a:rPr lang="en-US" altLang="zh-CN" smtClean="0"/>
              <a:pPr>
                <a:defRPr/>
              </a:pPr>
              <a:t>21</a:t>
            </a:fld>
            <a:endParaRPr lang="en-US" altLang="zh-CN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可自启动的扭环形计数器</a:t>
            </a:r>
            <a:r>
              <a:rPr lang="en-US" altLang="zh-CN" dirty="0" smtClean="0"/>
              <a:t>-2</a:t>
            </a:r>
            <a:endParaRPr lang="zh-CN" altLang="en-US" dirty="0"/>
          </a:p>
        </p:txBody>
      </p:sp>
      <p:pic>
        <p:nvPicPr>
          <p:cNvPr id="130049" name="Picture 1" descr="C:\Users\Sam\AppData\Roaming\Tencent\Users\1850360580\QQ\WinTemp\RichOle\M6_MWO8NUWI3ZPLNGX@~RZX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052736"/>
            <a:ext cx="4772025" cy="282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0050" name="Picture 2" descr="C:\Users\Sam\AppData\Roaming\Tencent\Users\1850360580\QQ\WinTemp\RichOle\@GC$_JZ]1S47LDF}LJ~$IRW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4099148"/>
            <a:ext cx="527685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3" descr="C:\Users\Sam\AppData\Roaming\Tencent\Users\1850360580\QQ\WinTemp\RichOle\LC9D8LVDC@%O6[CCBZ`N}@O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1578099"/>
            <a:ext cx="4100562" cy="1594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圆角右箭头 4"/>
          <p:cNvSpPr/>
          <p:nvPr/>
        </p:nvSpPr>
        <p:spPr bwMode="auto">
          <a:xfrm flipV="1">
            <a:off x="1835696" y="4149080"/>
            <a:ext cx="1080120" cy="792088"/>
          </a:xfrm>
          <a:prstGeom prst="ben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79316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 b="1" dirty="0"/>
              <a:t>时序逻辑电路的</a:t>
            </a:r>
            <a:r>
              <a:rPr lang="zh-CN" altLang="en-US" sz="4000" b="1" dirty="0">
                <a:solidFill>
                  <a:srgbClr val="FF0000"/>
                </a:solidFill>
              </a:rPr>
              <a:t>自启动设计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3224" y="980728"/>
            <a:ext cx="8568952" cy="1066800"/>
          </a:xfrm>
        </p:spPr>
        <p:txBody>
          <a:bodyPr/>
          <a:lstStyle/>
          <a:p>
            <a:pPr marL="0" indent="0" algn="ctr">
              <a:buFont typeface="Wingdings" pitchFamily="2" charset="2"/>
              <a:buNone/>
            </a:pPr>
            <a:r>
              <a:rPr lang="zh-CN" altLang="en-US" sz="2800" b="1" dirty="0" smtClean="0">
                <a:latin typeface="楷体_GB2312" pitchFamily="49" charset="-122"/>
                <a:ea typeface="楷体_GB2312" pitchFamily="49" charset="-122"/>
              </a:rPr>
              <a:t>可以</a:t>
            </a:r>
            <a:r>
              <a:rPr lang="zh-CN" altLang="en-US" sz="2800" b="1" dirty="0">
                <a:latin typeface="楷体_GB2312" pitchFamily="49" charset="-122"/>
                <a:ea typeface="楷体_GB2312" pitchFamily="49" charset="-122"/>
              </a:rPr>
              <a:t>通过修改卡诺图化简方案的</a:t>
            </a:r>
            <a:r>
              <a:rPr lang="zh-CN" altLang="en-US" sz="2800" b="1" dirty="0" smtClean="0">
                <a:latin typeface="楷体_GB2312" pitchFamily="49" charset="-122"/>
                <a:ea typeface="楷体_GB2312" pitchFamily="49" charset="-122"/>
              </a:rPr>
              <a:t>方法</a:t>
            </a:r>
            <a:endParaRPr lang="en-US" altLang="zh-CN" sz="2800" b="1" dirty="0" smtClean="0">
              <a:latin typeface="楷体_GB2312" pitchFamily="49" charset="-122"/>
              <a:ea typeface="楷体_GB2312" pitchFamily="49" charset="-122"/>
            </a:endParaRPr>
          </a:p>
          <a:p>
            <a:pPr marL="0" indent="0" algn="ctr">
              <a:buFont typeface="Wingdings" pitchFamily="2" charset="2"/>
              <a:buNone/>
            </a:pPr>
            <a:r>
              <a:rPr lang="zh-CN" altLang="en-US" sz="2800" b="1" dirty="0" smtClean="0">
                <a:latin typeface="楷体_GB2312" pitchFamily="49" charset="-122"/>
                <a:ea typeface="楷体_GB2312" pitchFamily="49" charset="-122"/>
              </a:rPr>
              <a:t>使</a:t>
            </a:r>
            <a:r>
              <a:rPr lang="zh-CN" altLang="en-US" sz="2800" b="1" dirty="0">
                <a:latin typeface="楷体_GB2312" pitchFamily="49" charset="-122"/>
                <a:ea typeface="楷体_GB2312" pitchFamily="49" charset="-122"/>
              </a:rPr>
              <a:t>电路具有自启动功能。</a:t>
            </a:r>
          </a:p>
        </p:txBody>
      </p:sp>
      <p:sp>
        <p:nvSpPr>
          <p:cNvPr id="3076" name="Rectangle 4"/>
          <p:cNvSpPr>
            <a:spLocks noChangeArrowheads="1"/>
          </p:cNvSpPr>
          <p:nvPr/>
        </p:nvSpPr>
        <p:spPr bwMode="auto">
          <a:xfrm>
            <a:off x="539552" y="2125750"/>
            <a:ext cx="7543800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0" hangingPunct="0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400" b="1" dirty="0">
                <a:ea typeface="宋体" charset="-122"/>
              </a:rPr>
              <a:t>例</a:t>
            </a:r>
            <a:r>
              <a:rPr lang="en-US" altLang="zh-CN" sz="2400" b="1" dirty="0" smtClean="0">
                <a:ea typeface="宋体" charset="-122"/>
              </a:rPr>
              <a:t>1.  </a:t>
            </a:r>
            <a:r>
              <a:rPr lang="zh-CN" altLang="en-US" sz="2400" b="1" dirty="0">
                <a:ea typeface="宋体" charset="-122"/>
              </a:rPr>
              <a:t>设计一个七进制计数器，要求它能够自启动。</a:t>
            </a:r>
          </a:p>
          <a:p>
            <a:pPr algn="l" eaLnBrk="0" hangingPunct="0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400" b="1" dirty="0">
                <a:ea typeface="宋体" charset="-122"/>
              </a:rPr>
              <a:t>  已知该计数器的状态转换图及状态编码如下图：</a:t>
            </a:r>
          </a:p>
        </p:txBody>
      </p:sp>
      <p:graphicFrame>
        <p:nvGraphicFramePr>
          <p:cNvPr id="3077" name="Object 5"/>
          <p:cNvGraphicFramePr>
            <a:graphicFrameLocks noChangeAspect="1"/>
          </p:cNvGraphicFramePr>
          <p:nvPr>
            <p:extLst/>
          </p:nvPr>
        </p:nvGraphicFramePr>
        <p:xfrm>
          <a:off x="1720652" y="3501008"/>
          <a:ext cx="5181600" cy="2090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49" name="Photo Editor 照片" r:id="rId3" imgW="18885714" imgH="7621064" progId="MSPhotoEd.3">
                  <p:embed/>
                </p:oleObj>
              </mc:Choice>
              <mc:Fallback>
                <p:oleObj name="Photo Editor 照片" r:id="rId3" imgW="18885714" imgH="7621064" progId="MSPhotoEd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20652" y="3501008"/>
                        <a:ext cx="5181600" cy="20907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27CFC5-7FD8-49A5-BC14-6A12B5DF6A48}" type="slidenum">
              <a:rPr lang="en-US" altLang="zh-CN" smtClean="0"/>
              <a:pPr>
                <a:defRPr/>
              </a:pPr>
              <a:t>22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82995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27CFC5-7FD8-49A5-BC14-6A12B5DF6A48}" type="slidenum">
              <a:rPr lang="en-US" altLang="zh-CN" smtClean="0"/>
              <a:pPr>
                <a:defRPr/>
              </a:pPr>
              <a:t>23</a:t>
            </a:fld>
            <a:endParaRPr lang="en-US" altLang="zh-CN"/>
          </a:p>
        </p:txBody>
      </p:sp>
      <p:graphicFrame>
        <p:nvGraphicFramePr>
          <p:cNvPr id="5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9701053"/>
              </p:ext>
            </p:extLst>
          </p:nvPr>
        </p:nvGraphicFramePr>
        <p:xfrm>
          <a:off x="531636" y="1130300"/>
          <a:ext cx="4038600" cy="185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792" name="Photo Editor 照片" r:id="rId3" imgW="17947605" imgH="8238095" progId="MSPhotoEd.3">
                  <p:embed/>
                </p:oleObj>
              </mc:Choice>
              <mc:Fallback>
                <p:oleObj name="Photo Editor 照片" r:id="rId3" imgW="17947605" imgH="8238095" progId="MSPhotoEd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1636" y="1130300"/>
                        <a:ext cx="4038600" cy="1854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" name="组合 5"/>
          <p:cNvGrpSpPr/>
          <p:nvPr/>
        </p:nvGrpSpPr>
        <p:grpSpPr>
          <a:xfrm>
            <a:off x="5535488" y="1840175"/>
            <a:ext cx="3429000" cy="2092881"/>
            <a:chOff x="5257800" y="1368058"/>
            <a:chExt cx="3429000" cy="2092881"/>
          </a:xfrm>
        </p:grpSpPr>
        <p:sp>
          <p:nvSpPr>
            <p:cNvPr id="7" name="Text Box 3"/>
            <p:cNvSpPr txBox="1">
              <a:spLocks noChangeArrowheads="1"/>
            </p:cNvSpPr>
            <p:nvPr/>
          </p:nvSpPr>
          <p:spPr bwMode="auto">
            <a:xfrm>
              <a:off x="5257800" y="1368058"/>
              <a:ext cx="3429000" cy="209288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 eaLnBrk="0" hangingPunct="0">
                <a:lnSpc>
                  <a:spcPct val="100000"/>
                </a:lnSpc>
                <a:spcBef>
                  <a:spcPts val="400"/>
                </a:spcBef>
                <a:buClrTx/>
                <a:buSzTx/>
                <a:buFontTx/>
                <a:buNone/>
              </a:pPr>
              <a:r>
                <a:rPr lang="zh-CN" altLang="en-US" sz="2400" dirty="0">
                  <a:ea typeface="宋体" charset="-122"/>
                </a:rPr>
                <a:t>按照卡诺图化简的最简要求可得到方程：</a:t>
              </a:r>
            </a:p>
            <a:p>
              <a:pPr algn="l" eaLnBrk="0" hangingPunct="0">
                <a:lnSpc>
                  <a:spcPct val="100000"/>
                </a:lnSpc>
                <a:spcBef>
                  <a:spcPts val="400"/>
                </a:spcBef>
                <a:buClrTx/>
                <a:buSzTx/>
                <a:buFontTx/>
                <a:buNone/>
              </a:pPr>
              <a:r>
                <a:rPr lang="zh-CN" altLang="en-US" sz="2400" dirty="0">
                  <a:ea typeface="宋体" charset="-122"/>
                </a:rPr>
                <a:t>     </a:t>
              </a:r>
              <a:r>
                <a:rPr lang="en-US" altLang="zh-CN" sz="2400" dirty="0">
                  <a:ea typeface="宋体" charset="-122"/>
                </a:rPr>
                <a:t>Q</a:t>
              </a:r>
              <a:r>
                <a:rPr lang="en-US" altLang="zh-CN" sz="2400" baseline="-25000" dirty="0">
                  <a:ea typeface="宋体" charset="-122"/>
                </a:rPr>
                <a:t>1</a:t>
              </a:r>
              <a:r>
                <a:rPr lang="en-US" altLang="zh-CN" sz="2400" baseline="30000" dirty="0">
                  <a:ea typeface="宋体" charset="-122"/>
                </a:rPr>
                <a:t>n+1</a:t>
              </a:r>
              <a:r>
                <a:rPr lang="en-US" altLang="zh-CN" sz="2400" dirty="0">
                  <a:ea typeface="宋体" charset="-122"/>
                </a:rPr>
                <a:t> = Q</a:t>
              </a:r>
              <a:r>
                <a:rPr lang="en-US" altLang="zh-CN" sz="2400" baseline="-25000" dirty="0">
                  <a:ea typeface="宋体" charset="-122"/>
                </a:rPr>
                <a:t>2</a:t>
              </a:r>
              <a:r>
                <a:rPr lang="en-US" altLang="zh-CN" sz="2400" dirty="0">
                  <a:ea typeface="宋体" charset="-122"/>
                </a:rPr>
                <a:t> </a:t>
              </a:r>
              <a:r>
                <a:rPr lang="en-US" altLang="zh-CN" sz="2400" dirty="0">
                  <a:ea typeface="宋体" charset="-122"/>
                  <a:sym typeface="Symbol" pitchFamily="18" charset="2"/>
                </a:rPr>
                <a:t> </a:t>
              </a:r>
              <a:r>
                <a:rPr lang="en-US" altLang="zh-CN" sz="2400" dirty="0">
                  <a:ea typeface="宋体" charset="-122"/>
                </a:rPr>
                <a:t>Q</a:t>
              </a:r>
              <a:r>
                <a:rPr lang="en-US" altLang="zh-CN" sz="2400" baseline="-25000" dirty="0">
                  <a:ea typeface="宋体" charset="-122"/>
                </a:rPr>
                <a:t>3</a:t>
              </a:r>
            </a:p>
            <a:p>
              <a:pPr algn="l" eaLnBrk="0" hangingPunct="0">
                <a:lnSpc>
                  <a:spcPct val="100000"/>
                </a:lnSpc>
                <a:spcBef>
                  <a:spcPts val="400"/>
                </a:spcBef>
                <a:buClrTx/>
                <a:buSzTx/>
                <a:buFontTx/>
                <a:buNone/>
              </a:pPr>
              <a:r>
                <a:rPr lang="en-US" altLang="zh-CN" sz="2400" baseline="-25000" dirty="0">
                  <a:ea typeface="宋体" charset="-122"/>
                </a:rPr>
                <a:t>        </a:t>
              </a:r>
              <a:r>
                <a:rPr lang="en-US" altLang="zh-CN" sz="2400" dirty="0">
                  <a:ea typeface="宋体" charset="-122"/>
                </a:rPr>
                <a:t>Q</a:t>
              </a:r>
              <a:r>
                <a:rPr lang="en-US" altLang="zh-CN" sz="2400" baseline="-25000" dirty="0">
                  <a:ea typeface="宋体" charset="-122"/>
                </a:rPr>
                <a:t>2</a:t>
              </a:r>
              <a:r>
                <a:rPr lang="en-US" altLang="zh-CN" sz="2400" baseline="30000" dirty="0">
                  <a:ea typeface="宋体" charset="-122"/>
                </a:rPr>
                <a:t>n+1</a:t>
              </a:r>
              <a:r>
                <a:rPr lang="en-US" altLang="zh-CN" sz="2400" dirty="0">
                  <a:ea typeface="宋体" charset="-122"/>
                </a:rPr>
                <a:t> = Q</a:t>
              </a:r>
              <a:r>
                <a:rPr lang="en-US" altLang="zh-CN" sz="2400" baseline="-25000" dirty="0">
                  <a:ea typeface="宋体" charset="-122"/>
                </a:rPr>
                <a:t>1</a:t>
              </a:r>
              <a:endParaRPr lang="en-US" altLang="zh-CN" sz="2400" dirty="0">
                <a:ea typeface="宋体" charset="-122"/>
              </a:endParaRPr>
            </a:p>
            <a:p>
              <a:pPr algn="l" eaLnBrk="0" hangingPunct="0">
                <a:lnSpc>
                  <a:spcPct val="100000"/>
                </a:lnSpc>
                <a:spcBef>
                  <a:spcPts val="400"/>
                </a:spcBef>
                <a:buClrTx/>
                <a:buSzTx/>
                <a:buFontTx/>
                <a:buNone/>
              </a:pPr>
              <a:r>
                <a:rPr lang="en-US" altLang="zh-CN" sz="2400" dirty="0">
                  <a:ea typeface="宋体" charset="-122"/>
                </a:rPr>
                <a:t>     Q</a:t>
              </a:r>
              <a:r>
                <a:rPr lang="en-US" altLang="zh-CN" sz="2400" baseline="-25000" dirty="0">
                  <a:ea typeface="宋体" charset="-122"/>
                </a:rPr>
                <a:t>3</a:t>
              </a:r>
              <a:r>
                <a:rPr lang="en-US" altLang="zh-CN" sz="2400" baseline="30000" dirty="0">
                  <a:ea typeface="宋体" charset="-122"/>
                </a:rPr>
                <a:t>n+1</a:t>
              </a:r>
              <a:r>
                <a:rPr lang="en-US" altLang="zh-CN" sz="2400" dirty="0">
                  <a:ea typeface="宋体" charset="-122"/>
                </a:rPr>
                <a:t> = Q</a:t>
              </a:r>
              <a:r>
                <a:rPr lang="en-US" altLang="zh-CN" sz="2400" baseline="-25000" dirty="0">
                  <a:ea typeface="宋体" charset="-122"/>
                </a:rPr>
                <a:t>2</a:t>
              </a:r>
              <a:endParaRPr lang="en-US" altLang="zh-CN" sz="2400" dirty="0">
                <a:ea typeface="宋体" charset="-122"/>
              </a:endParaRPr>
            </a:p>
          </p:txBody>
        </p:sp>
        <p:sp>
          <p:nvSpPr>
            <p:cNvPr id="8" name="AutoShape 4"/>
            <p:cNvSpPr>
              <a:spLocks/>
            </p:cNvSpPr>
            <p:nvPr/>
          </p:nvSpPr>
          <p:spPr bwMode="auto">
            <a:xfrm>
              <a:off x="5508104" y="2239801"/>
              <a:ext cx="254000" cy="1184067"/>
            </a:xfrm>
            <a:prstGeom prst="leftBrace">
              <a:avLst>
                <a:gd name="adj1" fmla="val 40000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aphicFrame>
        <p:nvGraphicFramePr>
          <p:cNvPr id="9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04519656"/>
              </p:ext>
            </p:extLst>
          </p:nvPr>
        </p:nvGraphicFramePr>
        <p:xfrm>
          <a:off x="228600" y="4175273"/>
          <a:ext cx="8686800" cy="2278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793" name="Photo Editor 照片" r:id="rId5" imgW="37200000" imgH="9752381" progId="MSPhotoEd.3">
                  <p:embed/>
                </p:oleObj>
              </mc:Choice>
              <mc:Fallback>
                <p:oleObj name="Photo Editor 照片" r:id="rId5" imgW="37200000" imgH="9752381" progId="MSPhotoEd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" y="4175273"/>
                        <a:ext cx="8686800" cy="2278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2133600" y="3276600"/>
            <a:ext cx="914400" cy="609600"/>
          </a:xfrm>
          <a:prstGeom prst="downArrow">
            <a:avLst>
              <a:gd name="adj1" fmla="val 50000"/>
              <a:gd name="adj2" fmla="val 25000"/>
            </a:avLst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zh-CN" sz="2400">
              <a:solidFill>
                <a:schemeClr val="accent2"/>
              </a:solidFill>
              <a:ea typeface="宋体" charset="-122"/>
            </a:endParaRPr>
          </a:p>
        </p:txBody>
      </p:sp>
      <p:graphicFrame>
        <p:nvGraphicFramePr>
          <p:cNvPr id="11" name="对象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9364548"/>
              </p:ext>
            </p:extLst>
          </p:nvPr>
        </p:nvGraphicFramePr>
        <p:xfrm>
          <a:off x="4966320" y="116632"/>
          <a:ext cx="3998168" cy="16132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794" name="Photo Editor 照片" r:id="rId7" imgW="18885714" imgH="7621064" progId="MSPhotoEd.3">
                  <p:embed/>
                </p:oleObj>
              </mc:Choice>
              <mc:Fallback>
                <p:oleObj name="Photo Editor 照片" r:id="rId7" imgW="18885714" imgH="7621064" progId="MSPhotoEd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66320" y="116632"/>
                        <a:ext cx="3998168" cy="161323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49709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27CFC5-7FD8-49A5-BC14-6A12B5DF6A48}" type="slidenum">
              <a:rPr lang="en-US" altLang="zh-CN" smtClean="0"/>
              <a:pPr>
                <a:defRPr/>
              </a:pPr>
              <a:t>24</a:t>
            </a:fld>
            <a:endParaRPr lang="en-US" altLang="zh-CN"/>
          </a:p>
        </p:txBody>
      </p:sp>
      <p:grpSp>
        <p:nvGrpSpPr>
          <p:cNvPr id="5" name="Group 2"/>
          <p:cNvGrpSpPr>
            <a:grpSpLocks/>
          </p:cNvGrpSpPr>
          <p:nvPr/>
        </p:nvGrpSpPr>
        <p:grpSpPr bwMode="auto">
          <a:xfrm>
            <a:off x="2987824" y="5481910"/>
            <a:ext cx="3070225" cy="1200150"/>
            <a:chOff x="1791" y="3456"/>
            <a:chExt cx="1934" cy="756"/>
          </a:xfrm>
        </p:grpSpPr>
        <p:sp>
          <p:nvSpPr>
            <p:cNvPr id="6" name="Text Box 3"/>
            <p:cNvSpPr txBox="1">
              <a:spLocks noChangeArrowheads="1"/>
            </p:cNvSpPr>
            <p:nvPr/>
          </p:nvSpPr>
          <p:spPr bwMode="auto">
            <a:xfrm>
              <a:off x="1872" y="3456"/>
              <a:ext cx="1853" cy="7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l" eaLnBrk="0" hangingPunct="0">
                <a:lnSpc>
                  <a:spcPct val="10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400" dirty="0">
                  <a:ea typeface="宋体" charset="-122"/>
                </a:rPr>
                <a:t>Q</a:t>
              </a:r>
              <a:r>
                <a:rPr lang="en-US" altLang="zh-CN" sz="2400" baseline="-25000" dirty="0">
                  <a:ea typeface="宋体" charset="-122"/>
                </a:rPr>
                <a:t>1</a:t>
              </a:r>
              <a:r>
                <a:rPr lang="en-US" altLang="zh-CN" sz="2400" baseline="30000" dirty="0">
                  <a:ea typeface="宋体" charset="-122"/>
                </a:rPr>
                <a:t>n+1</a:t>
              </a:r>
              <a:r>
                <a:rPr lang="en-US" altLang="zh-CN" sz="2400" dirty="0">
                  <a:ea typeface="宋体" charset="-122"/>
                </a:rPr>
                <a:t> = Q</a:t>
              </a:r>
              <a:r>
                <a:rPr lang="en-US" altLang="zh-CN" sz="2400" baseline="-25000" dirty="0">
                  <a:ea typeface="宋体" charset="-122"/>
                </a:rPr>
                <a:t>2 </a:t>
              </a:r>
              <a:r>
                <a:rPr lang="en-US" altLang="zh-CN" sz="2400" dirty="0">
                  <a:ea typeface="宋体" charset="-122"/>
                  <a:sym typeface="Symbol" pitchFamily="18" charset="2"/>
                </a:rPr>
                <a:t> </a:t>
              </a:r>
              <a:r>
                <a:rPr lang="en-US" altLang="zh-CN" sz="2400" dirty="0">
                  <a:ea typeface="宋体" charset="-122"/>
                </a:rPr>
                <a:t>Q</a:t>
              </a:r>
              <a:r>
                <a:rPr lang="en-US" altLang="zh-CN" sz="2400" baseline="-25000" dirty="0">
                  <a:ea typeface="宋体" charset="-122"/>
                </a:rPr>
                <a:t>3</a:t>
              </a:r>
              <a:r>
                <a:rPr lang="en-US" altLang="zh-CN" sz="2400" dirty="0">
                  <a:ea typeface="宋体" charset="-122"/>
                </a:rPr>
                <a:t>                                       Q</a:t>
              </a:r>
              <a:r>
                <a:rPr lang="en-US" altLang="zh-CN" sz="2400" baseline="-25000" dirty="0">
                  <a:ea typeface="宋体" charset="-122"/>
                </a:rPr>
                <a:t>2</a:t>
              </a:r>
              <a:r>
                <a:rPr lang="en-US" altLang="zh-CN" sz="2400" baseline="30000" dirty="0">
                  <a:ea typeface="宋体" charset="-122"/>
                </a:rPr>
                <a:t>n+1</a:t>
              </a:r>
              <a:r>
                <a:rPr lang="en-US" altLang="zh-CN" sz="2400" dirty="0">
                  <a:ea typeface="宋体" charset="-122"/>
                </a:rPr>
                <a:t> = Q</a:t>
              </a:r>
              <a:r>
                <a:rPr lang="en-US" altLang="zh-CN" sz="2400" baseline="-25000" dirty="0">
                  <a:ea typeface="宋体" charset="-122"/>
                </a:rPr>
                <a:t>1 </a:t>
              </a:r>
              <a:r>
                <a:rPr lang="en-US" altLang="zh-CN" sz="2400" dirty="0">
                  <a:ea typeface="宋体" charset="-122"/>
                </a:rPr>
                <a:t>+ </a:t>
              </a:r>
              <a:r>
                <a:rPr lang="en-US" altLang="zh-CN" sz="2400" dirty="0" smtClean="0">
                  <a:ea typeface="宋体" charset="-122"/>
                </a:rPr>
                <a:t>Q</a:t>
              </a:r>
              <a:r>
                <a:rPr lang="en-US" altLang="zh-CN" dirty="0" smtClean="0"/>
                <a:t>’</a:t>
              </a:r>
              <a:r>
                <a:rPr lang="en-US" altLang="zh-CN" sz="2400" baseline="-25000" dirty="0" smtClean="0">
                  <a:ea typeface="宋体" charset="-122"/>
                </a:rPr>
                <a:t>2</a:t>
              </a:r>
              <a:r>
                <a:rPr lang="en-US" altLang="zh-CN" sz="2400" dirty="0" smtClean="0">
                  <a:ea typeface="宋体" charset="-122"/>
                </a:rPr>
                <a:t> Q’</a:t>
              </a:r>
              <a:r>
                <a:rPr lang="en-US" altLang="zh-CN" sz="2400" baseline="-25000" dirty="0" smtClean="0">
                  <a:ea typeface="宋体" charset="-122"/>
                </a:rPr>
                <a:t>3</a:t>
              </a:r>
              <a:r>
                <a:rPr lang="en-US" altLang="zh-CN" sz="2400" dirty="0" smtClean="0">
                  <a:ea typeface="宋体" charset="-122"/>
                </a:rPr>
                <a:t>                                       </a:t>
              </a:r>
              <a:r>
                <a:rPr lang="en-US" altLang="zh-CN" sz="2400" dirty="0">
                  <a:ea typeface="宋体" charset="-122"/>
                </a:rPr>
                <a:t>Q</a:t>
              </a:r>
              <a:r>
                <a:rPr lang="en-US" altLang="zh-CN" sz="2400" baseline="-25000" dirty="0">
                  <a:ea typeface="宋体" charset="-122"/>
                </a:rPr>
                <a:t>3</a:t>
              </a:r>
              <a:r>
                <a:rPr lang="en-US" altLang="zh-CN" sz="2400" baseline="30000" dirty="0">
                  <a:ea typeface="宋体" charset="-122"/>
                </a:rPr>
                <a:t>n+1</a:t>
              </a:r>
              <a:r>
                <a:rPr lang="en-US" altLang="zh-CN" sz="2400" dirty="0">
                  <a:ea typeface="宋体" charset="-122"/>
                </a:rPr>
                <a:t> = </a:t>
              </a:r>
              <a:r>
                <a:rPr lang="en-US" altLang="zh-CN" sz="2400" dirty="0" smtClean="0">
                  <a:ea typeface="宋体" charset="-122"/>
                </a:rPr>
                <a:t>Q</a:t>
              </a:r>
              <a:r>
                <a:rPr lang="en-US" altLang="zh-CN" sz="2400" baseline="-25000" dirty="0" smtClean="0">
                  <a:ea typeface="宋体" charset="-122"/>
                </a:rPr>
                <a:t>2</a:t>
              </a:r>
              <a:endParaRPr lang="zh-CN" altLang="en-US" sz="2400" dirty="0">
                <a:ea typeface="宋体" charset="-122"/>
              </a:endParaRPr>
            </a:p>
          </p:txBody>
        </p:sp>
        <p:sp>
          <p:nvSpPr>
            <p:cNvPr id="7" name="AutoShape 6"/>
            <p:cNvSpPr>
              <a:spLocks/>
            </p:cNvSpPr>
            <p:nvPr/>
          </p:nvSpPr>
          <p:spPr bwMode="auto">
            <a:xfrm>
              <a:off x="1791" y="3524"/>
              <a:ext cx="120" cy="672"/>
            </a:xfrm>
            <a:prstGeom prst="leftBrace">
              <a:avLst>
                <a:gd name="adj1" fmla="val 23333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79512" y="1957124"/>
            <a:ext cx="8964488" cy="33547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 algn="l" eaLnBrk="0" hangingPunct="0">
              <a:lnSpc>
                <a:spcPct val="100000"/>
              </a:lnSpc>
              <a:spcBef>
                <a:spcPts val="800"/>
              </a:spcBef>
              <a:buClr>
                <a:schemeClr val="accent2"/>
              </a:buClr>
              <a:buSzTx/>
              <a:buFont typeface="Wingdings" panose="05000000000000000000" pitchFamily="2" charset="2"/>
              <a:buChar char="l"/>
            </a:pPr>
            <a:r>
              <a:rPr lang="en-US" altLang="zh-CN" sz="2400" dirty="0">
                <a:latin typeface="楷体" pitchFamily="49" charset="-122"/>
                <a:ea typeface="楷体" pitchFamily="49" charset="-122"/>
              </a:rPr>
              <a:t> </a:t>
            </a:r>
            <a:r>
              <a:rPr lang="zh-CN" altLang="en-US" sz="2400" dirty="0">
                <a:latin typeface="楷体" pitchFamily="49" charset="-122"/>
                <a:ea typeface="楷体" pitchFamily="49" charset="-122"/>
              </a:rPr>
              <a:t>实际上，包括在圈里的任意项</a:t>
            </a:r>
            <a:r>
              <a:rPr lang="zh-CN" altLang="en-US" sz="2400" dirty="0" smtClean="0">
                <a:latin typeface="楷体" pitchFamily="49" charset="-122"/>
                <a:ea typeface="楷体" pitchFamily="49" charset="-122"/>
              </a:rPr>
              <a:t>取</a:t>
            </a:r>
            <a:r>
              <a:rPr lang="en-US" altLang="zh-CN" sz="2400" dirty="0" smtClean="0">
                <a:latin typeface="楷体" pitchFamily="49" charset="-122"/>
                <a:ea typeface="楷体" pitchFamily="49" charset="-122"/>
              </a:rPr>
              <a:t>1</a:t>
            </a:r>
            <a:r>
              <a:rPr lang="zh-CN" altLang="en-US" sz="2400" dirty="0" smtClean="0">
                <a:latin typeface="楷体" pitchFamily="49" charset="-122"/>
                <a:ea typeface="楷体" pitchFamily="49" charset="-122"/>
              </a:rPr>
              <a:t>，在</a:t>
            </a:r>
            <a:r>
              <a:rPr lang="zh-CN" altLang="en-US" sz="2400" dirty="0">
                <a:latin typeface="楷体" pitchFamily="49" charset="-122"/>
                <a:ea typeface="楷体" pitchFamily="49" charset="-122"/>
              </a:rPr>
              <a:t>圈外的任意项取为</a:t>
            </a:r>
            <a:r>
              <a:rPr lang="en-US" altLang="zh-CN" sz="2400" dirty="0">
                <a:latin typeface="楷体" pitchFamily="49" charset="-122"/>
                <a:ea typeface="楷体" pitchFamily="49" charset="-122"/>
              </a:rPr>
              <a:t>0</a:t>
            </a:r>
            <a:r>
              <a:rPr lang="zh-CN" altLang="en-US" sz="2400" dirty="0" smtClean="0">
                <a:latin typeface="楷体" pitchFamily="49" charset="-122"/>
                <a:ea typeface="楷体" pitchFamily="49" charset="-122"/>
              </a:rPr>
              <a:t>。</a:t>
            </a:r>
            <a:r>
              <a:rPr lang="en-US" altLang="zh-CN" sz="2400" dirty="0" smtClean="0">
                <a:latin typeface="楷体" pitchFamily="49" charset="-122"/>
                <a:ea typeface="楷体" pitchFamily="49" charset="-122"/>
              </a:rPr>
              <a:t/>
            </a:r>
            <a:br>
              <a:rPr lang="en-US" altLang="zh-CN" sz="2400" dirty="0" smtClean="0">
                <a:latin typeface="楷体" pitchFamily="49" charset="-122"/>
                <a:ea typeface="楷体" pitchFamily="49" charset="-122"/>
              </a:rPr>
            </a:br>
            <a:r>
              <a:rPr lang="zh-CN" altLang="en-US" sz="2400" dirty="0" smtClean="0">
                <a:latin typeface="楷体" pitchFamily="49" charset="-122"/>
                <a:ea typeface="楷体" pitchFamily="49" charset="-122"/>
              </a:rPr>
              <a:t>即</a:t>
            </a:r>
            <a:r>
              <a:rPr lang="zh-CN" altLang="en-US" sz="2400" dirty="0">
                <a:latin typeface="楷体" pitchFamily="49" charset="-122"/>
                <a:ea typeface="楷体" pitchFamily="49" charset="-122"/>
              </a:rPr>
              <a:t>无效状态的次态已被指定。</a:t>
            </a:r>
          </a:p>
          <a:p>
            <a:pPr marL="342900" indent="-342900" algn="l" eaLnBrk="0" hangingPunct="0">
              <a:lnSpc>
                <a:spcPct val="100000"/>
              </a:lnSpc>
              <a:spcBef>
                <a:spcPts val="800"/>
              </a:spcBef>
              <a:buClr>
                <a:schemeClr val="accent2"/>
              </a:buClr>
              <a:buSzTx/>
              <a:buFont typeface="Wingdings" panose="05000000000000000000" pitchFamily="2" charset="2"/>
              <a:buChar char="l"/>
            </a:pPr>
            <a:r>
              <a:rPr lang="zh-CN" altLang="en-US" sz="2400" dirty="0">
                <a:latin typeface="楷体" pitchFamily="49" charset="-122"/>
                <a:ea typeface="楷体" pitchFamily="49" charset="-122"/>
              </a:rPr>
              <a:t> </a:t>
            </a:r>
            <a:r>
              <a:rPr lang="zh-CN" altLang="en-US" sz="2400" b="1" dirty="0">
                <a:latin typeface="楷体" pitchFamily="49" charset="-122"/>
                <a:ea typeface="楷体" pitchFamily="49" charset="-122"/>
              </a:rPr>
              <a:t>若这个指定的次态属于有效循环中的状态，电路可以自启动</a:t>
            </a:r>
            <a:r>
              <a:rPr lang="zh-CN" altLang="en-US" sz="2400" dirty="0">
                <a:latin typeface="楷体" pitchFamily="49" charset="-122"/>
                <a:ea typeface="楷体" pitchFamily="49" charset="-122"/>
              </a:rPr>
              <a:t>；反之则不可以自启动。</a:t>
            </a:r>
          </a:p>
          <a:p>
            <a:pPr marL="342900" indent="-342900" algn="l" eaLnBrk="0" hangingPunct="0">
              <a:lnSpc>
                <a:spcPct val="100000"/>
              </a:lnSpc>
              <a:spcBef>
                <a:spcPts val="800"/>
              </a:spcBef>
              <a:buClr>
                <a:schemeClr val="accent2"/>
              </a:buClr>
              <a:buSzTx/>
              <a:buFont typeface="Wingdings" panose="05000000000000000000" pitchFamily="2" charset="2"/>
              <a:buChar char="l"/>
            </a:pPr>
            <a:r>
              <a:rPr lang="zh-CN" altLang="en-US" sz="2400" dirty="0">
                <a:latin typeface="楷体" pitchFamily="49" charset="-122"/>
                <a:ea typeface="楷体" pitchFamily="49" charset="-122"/>
              </a:rPr>
              <a:t> </a:t>
            </a:r>
            <a:r>
              <a:rPr lang="zh-CN" altLang="en-US" dirty="0" smtClean="0">
                <a:latin typeface="楷体" pitchFamily="49" charset="-122"/>
                <a:ea typeface="楷体" pitchFamily="49" charset="-122"/>
              </a:rPr>
              <a:t>不能自启动</a:t>
            </a:r>
            <a:r>
              <a:rPr lang="zh-CN" altLang="en-US" sz="2400" dirty="0" smtClean="0">
                <a:latin typeface="楷体" pitchFamily="49" charset="-122"/>
                <a:ea typeface="楷体" pitchFamily="49" charset="-122"/>
              </a:rPr>
              <a:t>可以</a:t>
            </a:r>
            <a:r>
              <a:rPr lang="zh-CN" altLang="en-US" sz="2400" dirty="0">
                <a:latin typeface="楷体" pitchFamily="49" charset="-122"/>
                <a:ea typeface="楷体" pitchFamily="49" charset="-122"/>
              </a:rPr>
              <a:t>通过修改指定状态（即改变方程的化简方式）使其具备自启动功能。</a:t>
            </a:r>
          </a:p>
          <a:p>
            <a:pPr marL="342900" indent="-342900" algn="l" eaLnBrk="0" hangingPunct="0">
              <a:lnSpc>
                <a:spcPct val="100000"/>
              </a:lnSpc>
              <a:spcBef>
                <a:spcPts val="800"/>
              </a:spcBef>
              <a:buClr>
                <a:schemeClr val="accent2"/>
              </a:buClr>
              <a:buSzTx/>
              <a:buFont typeface="Wingdings" panose="05000000000000000000" pitchFamily="2" charset="2"/>
              <a:buChar char="l"/>
            </a:pPr>
            <a:r>
              <a:rPr lang="zh-CN" altLang="en-US" sz="2400" dirty="0">
                <a:latin typeface="楷体" pitchFamily="49" charset="-122"/>
                <a:ea typeface="楷体" pitchFamily="49" charset="-122"/>
              </a:rPr>
              <a:t> 为使电路能够自启动，可将</a:t>
            </a:r>
            <a:r>
              <a:rPr lang="en-US" altLang="zh-CN" sz="2400" b="1" dirty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000</a:t>
            </a:r>
            <a:r>
              <a:rPr lang="zh-CN" altLang="en-US" sz="2400" dirty="0">
                <a:latin typeface="楷体" pitchFamily="49" charset="-122"/>
                <a:ea typeface="楷体" pitchFamily="49" charset="-122"/>
              </a:rPr>
              <a:t>的次态指定为一个有效状态：</a:t>
            </a:r>
            <a:r>
              <a:rPr lang="en-US" altLang="zh-CN" sz="2400" b="1" dirty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010</a:t>
            </a:r>
            <a:r>
              <a:rPr lang="zh-CN" altLang="en-US" sz="2400" dirty="0">
                <a:latin typeface="楷体" pitchFamily="49" charset="-122"/>
                <a:ea typeface="楷体" pitchFamily="49" charset="-122"/>
              </a:rPr>
              <a:t>，得到修改过的状态方程</a:t>
            </a:r>
            <a:r>
              <a:rPr lang="zh-CN" altLang="en-US" sz="2400" dirty="0" smtClean="0">
                <a:latin typeface="楷体" pitchFamily="49" charset="-122"/>
                <a:ea typeface="楷体" pitchFamily="49" charset="-122"/>
              </a:rPr>
              <a:t>为：</a:t>
            </a:r>
            <a:r>
              <a:rPr lang="en-US" altLang="zh-CN" dirty="0" smtClean="0">
                <a:latin typeface="楷体" pitchFamily="49" charset="-122"/>
                <a:ea typeface="楷体" pitchFamily="49" charset="-122"/>
              </a:rPr>
              <a:t>(</a:t>
            </a:r>
            <a:r>
              <a:rPr lang="zh-CN" altLang="en-US" dirty="0" smtClean="0">
                <a:latin typeface="楷体" pitchFamily="49" charset="-122"/>
                <a:ea typeface="楷体" pitchFamily="49" charset="-122"/>
              </a:rPr>
              <a:t>重画卡诺图</a:t>
            </a:r>
            <a:r>
              <a:rPr lang="en-US" altLang="zh-CN" dirty="0" smtClean="0">
                <a:latin typeface="楷体" pitchFamily="49" charset="-122"/>
                <a:ea typeface="楷体" pitchFamily="49" charset="-122"/>
              </a:rPr>
              <a:t>)</a:t>
            </a:r>
            <a:endParaRPr lang="zh-CN" altLang="en-US" sz="2400" dirty="0">
              <a:latin typeface="楷体" pitchFamily="49" charset="-122"/>
              <a:ea typeface="楷体" pitchFamily="49" charset="-122"/>
            </a:endParaRPr>
          </a:p>
        </p:txBody>
      </p:sp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26180326"/>
              </p:ext>
            </p:extLst>
          </p:nvPr>
        </p:nvGraphicFramePr>
        <p:xfrm>
          <a:off x="228600" y="116633"/>
          <a:ext cx="8686800" cy="17281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798" name="Photo Editor 照片" r:id="rId3" imgW="37200000" imgH="9752381" progId="MSPhotoEd.3">
                  <p:embed/>
                </p:oleObj>
              </mc:Choice>
              <mc:Fallback>
                <p:oleObj name="Photo Editor 照片" r:id="rId3" imgW="37200000" imgH="9752381" progId="MSPhotoEd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" y="116633"/>
                        <a:ext cx="8686800" cy="172819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矩形 9"/>
          <p:cNvSpPr/>
          <p:nvPr/>
        </p:nvSpPr>
        <p:spPr>
          <a:xfrm>
            <a:off x="205249" y="5438447"/>
            <a:ext cx="2638559" cy="13029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>
              <a:spcBef>
                <a:spcPts val="400"/>
              </a:spcBef>
            </a:pPr>
            <a:r>
              <a:rPr lang="en-US" altLang="zh-CN" dirty="0" smtClean="0"/>
              <a:t>Q</a:t>
            </a:r>
            <a:r>
              <a:rPr lang="en-US" altLang="zh-CN" baseline="-25000" dirty="0" smtClean="0"/>
              <a:t>1</a:t>
            </a:r>
            <a:r>
              <a:rPr lang="en-US" altLang="zh-CN" baseline="30000" dirty="0" smtClean="0"/>
              <a:t>n+1</a:t>
            </a:r>
            <a:r>
              <a:rPr lang="en-US" altLang="zh-CN" dirty="0" smtClean="0"/>
              <a:t> </a:t>
            </a:r>
            <a:r>
              <a:rPr lang="en-US" altLang="zh-CN" dirty="0"/>
              <a:t>= Q</a:t>
            </a:r>
            <a:r>
              <a:rPr lang="en-US" altLang="zh-CN" baseline="-25000" dirty="0"/>
              <a:t>2</a:t>
            </a:r>
            <a:r>
              <a:rPr lang="en-US" altLang="zh-CN" dirty="0"/>
              <a:t> </a:t>
            </a:r>
            <a:r>
              <a:rPr lang="en-US" altLang="zh-CN" dirty="0">
                <a:sym typeface="Symbol" pitchFamily="18" charset="2"/>
              </a:rPr>
              <a:t> </a:t>
            </a:r>
            <a:r>
              <a:rPr lang="en-US" altLang="zh-CN" dirty="0"/>
              <a:t>Q</a:t>
            </a:r>
            <a:r>
              <a:rPr lang="en-US" altLang="zh-CN" baseline="-25000" dirty="0"/>
              <a:t>3</a:t>
            </a:r>
          </a:p>
          <a:p>
            <a:pPr eaLnBrk="0" hangingPunct="0">
              <a:spcBef>
                <a:spcPts val="400"/>
              </a:spcBef>
            </a:pPr>
            <a:r>
              <a:rPr lang="en-US" altLang="zh-CN" dirty="0" smtClean="0"/>
              <a:t>Q</a:t>
            </a:r>
            <a:r>
              <a:rPr lang="en-US" altLang="zh-CN" baseline="-25000" dirty="0" smtClean="0"/>
              <a:t>2</a:t>
            </a:r>
            <a:r>
              <a:rPr lang="en-US" altLang="zh-CN" baseline="30000" dirty="0" smtClean="0"/>
              <a:t>n+1</a:t>
            </a:r>
            <a:r>
              <a:rPr lang="en-US" altLang="zh-CN" dirty="0" smtClean="0"/>
              <a:t> </a:t>
            </a:r>
            <a:r>
              <a:rPr lang="en-US" altLang="zh-CN" dirty="0"/>
              <a:t>= Q</a:t>
            </a:r>
            <a:r>
              <a:rPr lang="en-US" altLang="zh-CN" baseline="-25000" dirty="0"/>
              <a:t>1</a:t>
            </a:r>
            <a:endParaRPr lang="en-US" altLang="zh-CN" dirty="0"/>
          </a:p>
          <a:p>
            <a:pPr eaLnBrk="0" hangingPunct="0">
              <a:spcBef>
                <a:spcPts val="400"/>
              </a:spcBef>
            </a:pPr>
            <a:r>
              <a:rPr lang="en-US" altLang="zh-CN" dirty="0" smtClean="0"/>
              <a:t>Q</a:t>
            </a:r>
            <a:r>
              <a:rPr lang="en-US" altLang="zh-CN" baseline="-25000" dirty="0" smtClean="0"/>
              <a:t>3</a:t>
            </a:r>
            <a:r>
              <a:rPr lang="en-US" altLang="zh-CN" baseline="30000" dirty="0" smtClean="0"/>
              <a:t>n+1</a:t>
            </a:r>
            <a:r>
              <a:rPr lang="en-US" altLang="zh-CN" dirty="0" smtClean="0"/>
              <a:t> </a:t>
            </a:r>
            <a:r>
              <a:rPr lang="en-US" altLang="zh-CN" dirty="0"/>
              <a:t>= Q</a:t>
            </a:r>
            <a:r>
              <a:rPr lang="en-US" altLang="zh-CN" baseline="-25000" dirty="0"/>
              <a:t>2</a:t>
            </a:r>
            <a:endParaRPr lang="zh-CN" altLang="en-US" dirty="0"/>
          </a:p>
        </p:txBody>
      </p:sp>
      <p:sp>
        <p:nvSpPr>
          <p:cNvPr id="11" name="右箭头 10"/>
          <p:cNvSpPr/>
          <p:nvPr/>
        </p:nvSpPr>
        <p:spPr bwMode="auto">
          <a:xfrm>
            <a:off x="2483768" y="5943873"/>
            <a:ext cx="432048" cy="371351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  <p:graphicFrame>
        <p:nvGraphicFramePr>
          <p:cNvPr id="12" name="对象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88636188"/>
              </p:ext>
            </p:extLst>
          </p:nvPr>
        </p:nvGraphicFramePr>
        <p:xfrm>
          <a:off x="6012160" y="5263713"/>
          <a:ext cx="3061615" cy="14056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799" name="Photo Editor 照片" r:id="rId5" imgW="17947605" imgH="8238095" progId="MSPhotoEd.3">
                  <p:embed/>
                </p:oleObj>
              </mc:Choice>
              <mc:Fallback>
                <p:oleObj name="Photo Editor 照片" r:id="rId5" imgW="17947605" imgH="8238095" progId="MSPhotoEd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12160" y="5263713"/>
                        <a:ext cx="3061615" cy="140564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矩形 12"/>
          <p:cNvSpPr/>
          <p:nvPr/>
        </p:nvSpPr>
        <p:spPr>
          <a:xfrm>
            <a:off x="6521262" y="5748403"/>
            <a:ext cx="6511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010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05326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27CFC5-7FD8-49A5-BC14-6A12B5DF6A48}" type="slidenum">
              <a:rPr lang="en-US" altLang="zh-CN" smtClean="0"/>
              <a:pPr>
                <a:defRPr/>
              </a:pPr>
              <a:t>25</a:t>
            </a:fld>
            <a:endParaRPr lang="en-US" altLang="zh-CN"/>
          </a:p>
        </p:txBody>
      </p:sp>
      <p:graphicFrame>
        <p:nvGraphicFramePr>
          <p:cNvPr id="5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71308092"/>
              </p:ext>
            </p:extLst>
          </p:nvPr>
        </p:nvGraphicFramePr>
        <p:xfrm>
          <a:off x="1187624" y="3284984"/>
          <a:ext cx="6799444" cy="34563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822" name="Photo Editor 照片" r:id="rId3" imgW="21000000" imgH="10676190" progId="MSPhotoEd.3">
                  <p:embed/>
                </p:oleObj>
              </mc:Choice>
              <mc:Fallback>
                <p:oleObj name="Photo Editor 照片" r:id="rId3" imgW="21000000" imgH="10676190" progId="MSPhotoEd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624" y="3284984"/>
                        <a:ext cx="6799444" cy="345638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1907704" y="2780928"/>
            <a:ext cx="396044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 eaLnBrk="0" hangingPunct="0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dirty="0">
                <a:ea typeface="宋体" charset="-122"/>
              </a:rPr>
              <a:t>修改后的电路状态转换</a:t>
            </a:r>
            <a:r>
              <a:rPr lang="zh-CN" altLang="en-US" dirty="0" smtClean="0">
                <a:ea typeface="宋体" charset="-122"/>
              </a:rPr>
              <a:t>图：</a:t>
            </a:r>
            <a:endParaRPr lang="zh-CN" altLang="en-US" dirty="0">
              <a:ea typeface="宋体" charset="-122"/>
            </a:endParaRPr>
          </a:p>
        </p:txBody>
      </p:sp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38761166"/>
              </p:ext>
            </p:extLst>
          </p:nvPr>
        </p:nvGraphicFramePr>
        <p:xfrm>
          <a:off x="1763688" y="116632"/>
          <a:ext cx="4993973" cy="20162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823" name="Photo Editor 照片" r:id="rId5" imgW="18885714" imgH="7621064" progId="MSPhotoEd.3">
                  <p:embed/>
                </p:oleObj>
              </mc:Choice>
              <mc:Fallback>
                <p:oleObj name="Photo Editor 照片" r:id="rId5" imgW="18885714" imgH="7621064" progId="MSPhotoEd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63688" y="116632"/>
                        <a:ext cx="4993973" cy="201622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下箭头 7"/>
          <p:cNvSpPr/>
          <p:nvPr/>
        </p:nvSpPr>
        <p:spPr bwMode="auto">
          <a:xfrm>
            <a:off x="4336784" y="2330878"/>
            <a:ext cx="288032" cy="468052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07507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27CFC5-7FD8-49A5-BC14-6A12B5DF6A48}" type="slidenum">
              <a:rPr lang="en-US" altLang="zh-CN" smtClean="0"/>
              <a:pPr>
                <a:defRPr/>
              </a:pPr>
              <a:t>26</a:t>
            </a:fld>
            <a:endParaRPr lang="en-US" altLang="zh-CN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400" b="1" dirty="0">
                <a:solidFill>
                  <a:schemeClr val="tx1"/>
                </a:solidFill>
                <a:ea typeface="宋体" charset="-122"/>
              </a:rPr>
              <a:t>练习</a:t>
            </a:r>
            <a:r>
              <a:rPr lang="en-US" altLang="zh-CN" sz="2400" b="1" dirty="0">
                <a:solidFill>
                  <a:schemeClr val="tx1"/>
                </a:solidFill>
                <a:ea typeface="宋体" charset="-122"/>
              </a:rPr>
              <a:t>1</a:t>
            </a:r>
            <a:r>
              <a:rPr lang="en-US" altLang="zh-CN" sz="2400" b="1" dirty="0">
                <a:solidFill>
                  <a:schemeClr val="tx1"/>
                </a:solidFill>
              </a:rPr>
              <a:t>.</a:t>
            </a:r>
            <a:r>
              <a:rPr lang="en-US" altLang="zh-CN" sz="2400" b="1" dirty="0">
                <a:solidFill>
                  <a:schemeClr val="tx1"/>
                </a:solidFill>
                <a:ea typeface="宋体" charset="-122"/>
              </a:rPr>
              <a:t>     </a:t>
            </a:r>
            <a:r>
              <a:rPr lang="zh-CN" altLang="en-US" sz="2400" b="1" dirty="0">
                <a:solidFill>
                  <a:schemeClr val="tx1"/>
                </a:solidFill>
                <a:ea typeface="宋体" charset="-122"/>
              </a:rPr>
              <a:t>设计一个能自启动的</a:t>
            </a:r>
            <a:r>
              <a:rPr lang="en-US" altLang="zh-CN" sz="2400" b="1" dirty="0">
                <a:solidFill>
                  <a:schemeClr val="tx1"/>
                </a:solidFill>
                <a:ea typeface="宋体" charset="-122"/>
              </a:rPr>
              <a:t>3</a:t>
            </a:r>
            <a:r>
              <a:rPr lang="zh-CN" altLang="en-US" sz="2400" b="1" dirty="0">
                <a:solidFill>
                  <a:schemeClr val="tx1"/>
                </a:solidFill>
                <a:ea typeface="宋体" charset="-122"/>
              </a:rPr>
              <a:t>位环形计数器。</a:t>
            </a:r>
            <a:r>
              <a:rPr lang="en-US" altLang="zh-CN" sz="2400" b="1" dirty="0">
                <a:solidFill>
                  <a:schemeClr val="tx1"/>
                </a:solidFill>
                <a:ea typeface="宋体" charset="-122"/>
              </a:rPr>
              <a:t/>
            </a:r>
            <a:br>
              <a:rPr lang="en-US" altLang="zh-CN" sz="2400" b="1" dirty="0">
                <a:solidFill>
                  <a:schemeClr val="tx1"/>
                </a:solidFill>
                <a:ea typeface="宋体" charset="-122"/>
              </a:rPr>
            </a:br>
            <a:r>
              <a:rPr lang="en-US" altLang="zh-CN" sz="2400" b="1" dirty="0">
                <a:solidFill>
                  <a:schemeClr val="tx1"/>
                </a:solidFill>
                <a:ea typeface="宋体" charset="-122"/>
              </a:rPr>
              <a:t>       </a:t>
            </a:r>
            <a:r>
              <a:rPr lang="zh-CN" altLang="en-US" sz="2400" b="1" dirty="0">
                <a:solidFill>
                  <a:schemeClr val="tx1"/>
                </a:solidFill>
                <a:ea typeface="宋体" charset="-122"/>
              </a:rPr>
              <a:t>要求它的有效循环状态为</a:t>
            </a:r>
            <a:r>
              <a:rPr lang="en-US" altLang="zh-CN" sz="2400" b="1" dirty="0">
                <a:solidFill>
                  <a:schemeClr val="tx1"/>
                </a:solidFill>
                <a:ea typeface="宋体" charset="-122"/>
              </a:rPr>
              <a:t>100</a:t>
            </a:r>
            <a:r>
              <a:rPr lang="en-US" altLang="zh-CN" sz="2400" b="1" dirty="0">
                <a:solidFill>
                  <a:schemeClr val="tx1"/>
                </a:solidFill>
                <a:ea typeface="宋体" charset="-122"/>
                <a:sym typeface="Symbol" pitchFamily="18" charset="2"/>
              </a:rPr>
              <a:t></a:t>
            </a:r>
            <a:r>
              <a:rPr lang="en-US" altLang="zh-CN" sz="2400" b="1" dirty="0">
                <a:solidFill>
                  <a:schemeClr val="tx1"/>
                </a:solidFill>
                <a:ea typeface="宋体" charset="-122"/>
              </a:rPr>
              <a:t>010 </a:t>
            </a:r>
            <a:r>
              <a:rPr lang="en-US" altLang="zh-CN" sz="2400" b="1" dirty="0">
                <a:solidFill>
                  <a:schemeClr val="tx1"/>
                </a:solidFill>
                <a:ea typeface="宋体" charset="-122"/>
                <a:sym typeface="Symbol" pitchFamily="18" charset="2"/>
              </a:rPr>
              <a:t></a:t>
            </a:r>
            <a:r>
              <a:rPr lang="en-US" altLang="zh-CN" sz="2400" b="1" dirty="0">
                <a:solidFill>
                  <a:schemeClr val="tx1"/>
                </a:solidFill>
                <a:ea typeface="宋体" charset="-122"/>
              </a:rPr>
              <a:t> 001 </a:t>
            </a:r>
            <a:r>
              <a:rPr lang="en-US" altLang="zh-CN" sz="2400" b="1" dirty="0">
                <a:solidFill>
                  <a:schemeClr val="tx1"/>
                </a:solidFill>
                <a:ea typeface="宋体" charset="-122"/>
                <a:sym typeface="Symbol" pitchFamily="18" charset="2"/>
              </a:rPr>
              <a:t></a:t>
            </a:r>
            <a:r>
              <a:rPr lang="en-US" altLang="zh-CN" sz="2400" b="1" dirty="0">
                <a:solidFill>
                  <a:schemeClr val="tx1"/>
                </a:solidFill>
                <a:ea typeface="宋体" charset="-122"/>
              </a:rPr>
              <a:t> </a:t>
            </a:r>
            <a:r>
              <a:rPr lang="en-US" altLang="zh-CN" sz="2400" b="1" dirty="0" smtClean="0">
                <a:solidFill>
                  <a:schemeClr val="tx1"/>
                </a:solidFill>
                <a:ea typeface="宋体" charset="-122"/>
              </a:rPr>
              <a:t>100</a:t>
            </a:r>
            <a:endParaRPr lang="zh-CN" altLang="en-US" sz="2400" dirty="0">
              <a:solidFill>
                <a:schemeClr val="tx1"/>
              </a:solidFill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251520" y="1052736"/>
            <a:ext cx="8153400" cy="5271864"/>
            <a:chOff x="107504" y="1530151"/>
            <a:chExt cx="8153400" cy="5271864"/>
          </a:xfrm>
        </p:grpSpPr>
        <p:grpSp>
          <p:nvGrpSpPr>
            <p:cNvPr id="7" name="组合 6"/>
            <p:cNvGrpSpPr/>
            <p:nvPr/>
          </p:nvGrpSpPr>
          <p:grpSpPr>
            <a:xfrm>
              <a:off x="107504" y="1530151"/>
              <a:ext cx="8153400" cy="5271864"/>
              <a:chOff x="107504" y="1530151"/>
              <a:chExt cx="8153400" cy="5271864"/>
            </a:xfrm>
          </p:grpSpPr>
          <p:graphicFrame>
            <p:nvGraphicFramePr>
              <p:cNvPr id="13" name="Object 3"/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107504" y="2135832"/>
              <a:ext cx="8153400" cy="286226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14730" name="Photo Editor 照片" r:id="rId3" imgW="30419048" imgH="10676190" progId="MSPhotoEd.3">
                      <p:embed/>
                    </p:oleObj>
                  </mc:Choice>
                  <mc:Fallback>
                    <p:oleObj name="Photo Editor 照片" r:id="rId3" imgW="30419048" imgH="10676190" progId="MSPhotoEd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07504" y="2135832"/>
                            <a:ext cx="8153400" cy="2862263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4" name="Text Box 4"/>
              <p:cNvSpPr txBox="1">
                <a:spLocks noChangeArrowheads="1"/>
              </p:cNvSpPr>
              <p:nvPr/>
            </p:nvSpPr>
            <p:spPr bwMode="auto">
              <a:xfrm>
                <a:off x="251520" y="1530151"/>
                <a:ext cx="5258544" cy="46166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algn="l" eaLnBrk="0" hangingPunct="0">
                  <a:lnSpc>
                    <a:spcPct val="100000"/>
                  </a:lnSpc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zh-CN" altLang="en-US" b="1" dirty="0">
                    <a:ea typeface="楷体_GB2312" pitchFamily="49" charset="-122"/>
                  </a:rPr>
                  <a:t>解</a:t>
                </a:r>
                <a:r>
                  <a:rPr lang="zh-CN" altLang="en-US" b="1" dirty="0" smtClean="0">
                    <a:ea typeface="楷体_GB2312" pitchFamily="49" charset="-122"/>
                  </a:rPr>
                  <a:t>：</a:t>
                </a:r>
                <a:r>
                  <a:rPr lang="zh-CN" altLang="en-US" dirty="0" smtClean="0">
                    <a:ea typeface="楷体_GB2312" pitchFamily="49" charset="-122"/>
                  </a:rPr>
                  <a:t>电路</a:t>
                </a:r>
                <a:r>
                  <a:rPr lang="zh-CN" altLang="en-US" dirty="0">
                    <a:ea typeface="楷体_GB2312" pitchFamily="49" charset="-122"/>
                  </a:rPr>
                  <a:t>的状态转换图和次态</a:t>
                </a:r>
                <a:r>
                  <a:rPr lang="zh-CN" altLang="en-US" dirty="0" smtClean="0">
                    <a:ea typeface="楷体_GB2312" pitchFamily="49" charset="-122"/>
                  </a:rPr>
                  <a:t>卡诺图</a:t>
                </a:r>
                <a:endParaRPr lang="zh-CN" altLang="en-US" dirty="0">
                  <a:ea typeface="楷体_GB2312" pitchFamily="49" charset="-122"/>
                </a:endParaRPr>
              </a:p>
            </p:txBody>
          </p:sp>
          <p:sp>
            <p:nvSpPr>
              <p:cNvPr id="15" name="矩形 14"/>
              <p:cNvSpPr/>
              <p:nvPr/>
            </p:nvSpPr>
            <p:spPr>
              <a:xfrm>
                <a:off x="5886624" y="5232355"/>
                <a:ext cx="2088232" cy="15696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eaLnBrk="0" hangingPunct="0">
                  <a:spcBef>
                    <a:spcPct val="50000"/>
                  </a:spcBef>
                </a:pPr>
                <a:r>
                  <a:rPr lang="en-US" altLang="zh-CN" b="1" dirty="0"/>
                  <a:t>Q</a:t>
                </a:r>
                <a:r>
                  <a:rPr lang="en-US" altLang="zh-CN" b="1" baseline="-25000" dirty="0"/>
                  <a:t>1</a:t>
                </a:r>
                <a:r>
                  <a:rPr lang="en-US" altLang="zh-CN" b="1" baseline="30000" dirty="0"/>
                  <a:t>n+1</a:t>
                </a:r>
                <a:r>
                  <a:rPr lang="en-US" altLang="zh-CN" b="1" dirty="0"/>
                  <a:t> = Q</a:t>
                </a:r>
                <a:r>
                  <a:rPr lang="en-US" altLang="zh-CN" b="1" baseline="-25000" dirty="0"/>
                  <a:t>3</a:t>
                </a:r>
              </a:p>
              <a:p>
                <a:pPr eaLnBrk="0" hangingPunct="0">
                  <a:spcBef>
                    <a:spcPct val="50000"/>
                  </a:spcBef>
                </a:pPr>
                <a:r>
                  <a:rPr lang="en-US" altLang="zh-CN" b="1" dirty="0"/>
                  <a:t>Q</a:t>
                </a:r>
                <a:r>
                  <a:rPr lang="en-US" altLang="zh-CN" b="1" baseline="-25000" dirty="0"/>
                  <a:t>2</a:t>
                </a:r>
                <a:r>
                  <a:rPr lang="en-US" altLang="zh-CN" b="1" baseline="30000" dirty="0"/>
                  <a:t>n+1</a:t>
                </a:r>
                <a:r>
                  <a:rPr lang="en-US" altLang="zh-CN" b="1" dirty="0"/>
                  <a:t> = Q</a:t>
                </a:r>
                <a:r>
                  <a:rPr lang="en-US" altLang="zh-CN" b="1" baseline="-25000" dirty="0"/>
                  <a:t>1</a:t>
                </a:r>
                <a:endParaRPr lang="en-US" altLang="zh-CN" b="1" dirty="0"/>
              </a:p>
              <a:p>
                <a:pPr eaLnBrk="0" hangingPunct="0">
                  <a:spcBef>
                    <a:spcPct val="50000"/>
                  </a:spcBef>
                </a:pPr>
                <a:r>
                  <a:rPr lang="en-US" altLang="zh-CN" b="1" dirty="0"/>
                  <a:t>Q</a:t>
                </a:r>
                <a:r>
                  <a:rPr lang="en-US" altLang="zh-CN" b="1" baseline="-25000" dirty="0"/>
                  <a:t>3</a:t>
                </a:r>
                <a:r>
                  <a:rPr lang="en-US" altLang="zh-CN" b="1" baseline="30000" dirty="0"/>
                  <a:t>n+1</a:t>
                </a:r>
                <a:r>
                  <a:rPr lang="en-US" altLang="zh-CN" b="1" dirty="0"/>
                  <a:t> = Q</a:t>
                </a:r>
                <a:r>
                  <a:rPr lang="en-US" altLang="zh-CN" b="1" baseline="-25000" dirty="0"/>
                  <a:t>2</a:t>
                </a:r>
                <a:endParaRPr lang="en-US" altLang="zh-CN" dirty="0"/>
              </a:p>
            </p:txBody>
          </p:sp>
          <p:sp>
            <p:nvSpPr>
              <p:cNvPr id="16" name="矩形 15"/>
              <p:cNvSpPr/>
              <p:nvPr/>
            </p:nvSpPr>
            <p:spPr>
              <a:xfrm>
                <a:off x="2840596" y="4601788"/>
                <a:ext cx="5338936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b="1" dirty="0" smtClean="0">
                    <a:latin typeface="楷体_GB2312" pitchFamily="49" charset="-122"/>
                    <a:ea typeface="楷体_GB2312" pitchFamily="49" charset="-122"/>
                  </a:rPr>
                  <a:t>无效状态</a:t>
                </a:r>
                <a:r>
                  <a:rPr lang="en-US" altLang="zh-CN" b="1" dirty="0" smtClean="0">
                    <a:latin typeface="楷体_GB2312" pitchFamily="49" charset="-122"/>
                    <a:ea typeface="楷体_GB2312" pitchFamily="49" charset="-122"/>
                  </a:rPr>
                  <a:t>:000</a:t>
                </a:r>
                <a:r>
                  <a:rPr lang="zh-CN" altLang="en-US" b="1" dirty="0">
                    <a:latin typeface="楷体_GB2312" pitchFamily="49" charset="-122"/>
                    <a:ea typeface="楷体_GB2312" pitchFamily="49" charset="-122"/>
                  </a:rPr>
                  <a:t>、</a:t>
                </a:r>
                <a:r>
                  <a:rPr lang="en-US" altLang="zh-CN" b="1" dirty="0">
                    <a:latin typeface="楷体_GB2312" pitchFamily="49" charset="-122"/>
                    <a:ea typeface="楷体_GB2312" pitchFamily="49" charset="-122"/>
                  </a:rPr>
                  <a:t>011</a:t>
                </a:r>
                <a:r>
                  <a:rPr lang="zh-CN" altLang="en-US" b="1" dirty="0">
                    <a:latin typeface="楷体_GB2312" pitchFamily="49" charset="-122"/>
                    <a:ea typeface="楷体_GB2312" pitchFamily="49" charset="-122"/>
                  </a:rPr>
                  <a:t>、</a:t>
                </a:r>
                <a:r>
                  <a:rPr lang="en-US" altLang="zh-CN" b="1" dirty="0">
                    <a:latin typeface="楷体_GB2312" pitchFamily="49" charset="-122"/>
                    <a:ea typeface="楷体_GB2312" pitchFamily="49" charset="-122"/>
                  </a:rPr>
                  <a:t>101</a:t>
                </a:r>
                <a:r>
                  <a:rPr lang="zh-CN" altLang="en-US" b="1" dirty="0">
                    <a:latin typeface="楷体_GB2312" pitchFamily="49" charset="-122"/>
                    <a:ea typeface="楷体_GB2312" pitchFamily="49" charset="-122"/>
                  </a:rPr>
                  <a:t>、</a:t>
                </a:r>
                <a:r>
                  <a:rPr lang="en-US" altLang="zh-CN" b="1" dirty="0">
                    <a:latin typeface="楷体_GB2312" pitchFamily="49" charset="-122"/>
                    <a:ea typeface="楷体_GB2312" pitchFamily="49" charset="-122"/>
                  </a:rPr>
                  <a:t>110</a:t>
                </a:r>
                <a:r>
                  <a:rPr lang="zh-CN" altLang="en-US" b="1" dirty="0">
                    <a:latin typeface="楷体_GB2312" pitchFamily="49" charset="-122"/>
                    <a:ea typeface="楷体_GB2312" pitchFamily="49" charset="-122"/>
                  </a:rPr>
                  <a:t>、</a:t>
                </a:r>
                <a:r>
                  <a:rPr lang="en-US" altLang="zh-CN" b="1" dirty="0">
                    <a:latin typeface="楷体_GB2312" pitchFamily="49" charset="-122"/>
                    <a:ea typeface="楷体_GB2312" pitchFamily="49" charset="-122"/>
                  </a:rPr>
                  <a:t>111</a:t>
                </a:r>
                <a:endParaRPr lang="zh-CN" altLang="en-US" dirty="0"/>
              </a:p>
            </p:txBody>
          </p:sp>
          <p:graphicFrame>
            <p:nvGraphicFramePr>
              <p:cNvPr id="17" name="对象 16"/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251520" y="5137958"/>
              <a:ext cx="3581400" cy="156051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14731" name="Photo Editor 照片" r:id="rId5" imgW="18176237" imgH="7923810" progId="MSPhotoEd.3">
                      <p:embed/>
                    </p:oleObj>
                  </mc:Choice>
                  <mc:Fallback>
                    <p:oleObj name="Photo Editor 照片" r:id="rId5" imgW="18176237" imgH="7923810" progId="MSPhotoEd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51520" y="5137958"/>
                            <a:ext cx="3581400" cy="1560513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8" name="矩形 7"/>
            <p:cNvSpPr/>
            <p:nvPr/>
          </p:nvSpPr>
          <p:spPr bwMode="auto">
            <a:xfrm>
              <a:off x="897756" y="5733256"/>
              <a:ext cx="586408" cy="360040"/>
            </a:xfrm>
            <a:prstGeom prst="rect">
              <a:avLst/>
            </a:prstGeom>
            <a:solidFill>
              <a:srgbClr val="FFFF00">
                <a:alpha val="60000"/>
              </a:srgbClr>
            </a:solidFill>
            <a:ln w="9525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400" b="0" i="0" u="none" strike="noStrike" cap="none" normalizeH="0" baseline="0" smtClean="0">
                <a:ln>
                  <a:noFill/>
                </a:ln>
                <a:solidFill>
                  <a:srgbClr val="FFFF00"/>
                </a:solidFill>
                <a:effectLst/>
                <a:latin typeface="Tahoma" pitchFamily="34" charset="0"/>
                <a:ea typeface="宋体" pitchFamily="2" charset="-122"/>
              </a:endParaRPr>
            </a:p>
          </p:txBody>
        </p:sp>
        <p:sp>
          <p:nvSpPr>
            <p:cNvPr id="9" name="矩形 8"/>
            <p:cNvSpPr/>
            <p:nvPr/>
          </p:nvSpPr>
          <p:spPr bwMode="auto">
            <a:xfrm>
              <a:off x="2305224" y="5720873"/>
              <a:ext cx="586408" cy="360040"/>
            </a:xfrm>
            <a:prstGeom prst="rect">
              <a:avLst/>
            </a:prstGeom>
            <a:solidFill>
              <a:srgbClr val="FFFF00">
                <a:alpha val="60000"/>
              </a:srgbClr>
            </a:solidFill>
            <a:ln w="9525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400" b="0" i="0" u="none" strike="noStrike" cap="none" normalizeH="0" baseline="0" smtClean="0">
                <a:ln>
                  <a:noFill/>
                </a:ln>
                <a:solidFill>
                  <a:srgbClr val="FFFF00"/>
                </a:solidFill>
                <a:effectLst/>
                <a:latin typeface="Tahoma" pitchFamily="34" charset="0"/>
                <a:ea typeface="宋体" pitchFamily="2" charset="-122"/>
              </a:endParaRPr>
            </a:p>
          </p:txBody>
        </p:sp>
        <p:sp>
          <p:nvSpPr>
            <p:cNvPr id="10" name="矩形 9"/>
            <p:cNvSpPr/>
            <p:nvPr/>
          </p:nvSpPr>
          <p:spPr bwMode="auto">
            <a:xfrm>
              <a:off x="1594272" y="6190773"/>
              <a:ext cx="586408" cy="360040"/>
            </a:xfrm>
            <a:prstGeom prst="rect">
              <a:avLst/>
            </a:prstGeom>
            <a:solidFill>
              <a:srgbClr val="FFFF00">
                <a:alpha val="60000"/>
              </a:srgbClr>
            </a:solidFill>
            <a:ln w="9525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400" b="0" i="0" u="none" strike="noStrike" cap="none" normalizeH="0" baseline="0" smtClean="0">
                <a:ln>
                  <a:noFill/>
                </a:ln>
                <a:solidFill>
                  <a:srgbClr val="FFFF00"/>
                </a:solidFill>
                <a:effectLst/>
                <a:latin typeface="Tahoma" pitchFamily="34" charset="0"/>
                <a:ea typeface="宋体" pitchFamily="2" charset="-122"/>
              </a:endParaRPr>
            </a:p>
          </p:txBody>
        </p:sp>
        <p:sp>
          <p:nvSpPr>
            <p:cNvPr id="11" name="矩形 10"/>
            <p:cNvSpPr/>
            <p:nvPr/>
          </p:nvSpPr>
          <p:spPr bwMode="auto">
            <a:xfrm>
              <a:off x="2316584" y="6194887"/>
              <a:ext cx="586408" cy="360040"/>
            </a:xfrm>
            <a:prstGeom prst="rect">
              <a:avLst/>
            </a:prstGeom>
            <a:solidFill>
              <a:srgbClr val="FFFF00">
                <a:alpha val="60000"/>
              </a:srgbClr>
            </a:solidFill>
            <a:ln w="9525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400" b="0" i="0" u="none" strike="noStrike" cap="none" normalizeH="0" baseline="0" smtClean="0">
                <a:ln>
                  <a:noFill/>
                </a:ln>
                <a:solidFill>
                  <a:srgbClr val="FFFF00"/>
                </a:solidFill>
                <a:effectLst/>
                <a:latin typeface="Tahoma" pitchFamily="34" charset="0"/>
                <a:ea typeface="宋体" pitchFamily="2" charset="-122"/>
              </a:endParaRPr>
            </a:p>
          </p:txBody>
        </p:sp>
        <p:sp>
          <p:nvSpPr>
            <p:cNvPr id="12" name="矩形 11"/>
            <p:cNvSpPr/>
            <p:nvPr/>
          </p:nvSpPr>
          <p:spPr bwMode="auto">
            <a:xfrm>
              <a:off x="3010656" y="6196178"/>
              <a:ext cx="586408" cy="360040"/>
            </a:xfrm>
            <a:prstGeom prst="rect">
              <a:avLst/>
            </a:prstGeom>
            <a:solidFill>
              <a:srgbClr val="FFFF00">
                <a:alpha val="60000"/>
              </a:srgbClr>
            </a:solidFill>
            <a:ln w="9525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400" b="0" i="0" u="none" strike="noStrike" cap="none" normalizeH="0" baseline="0" smtClean="0">
                <a:ln>
                  <a:noFill/>
                </a:ln>
                <a:solidFill>
                  <a:srgbClr val="FFFF00"/>
                </a:solidFill>
                <a:effectLst/>
                <a:latin typeface="Tahoma" pitchFamily="34" charset="0"/>
                <a:ea typeface="宋体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63409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27CFC5-7FD8-49A5-BC14-6A12B5DF6A48}" type="slidenum">
              <a:rPr lang="en-US" altLang="zh-CN" smtClean="0"/>
              <a:pPr>
                <a:defRPr/>
              </a:pPr>
              <a:t>27</a:t>
            </a:fld>
            <a:endParaRPr lang="en-US" altLang="zh-CN"/>
          </a:p>
        </p:txBody>
      </p:sp>
      <p:graphicFrame>
        <p:nvGraphicFramePr>
          <p:cNvPr id="5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28536928"/>
              </p:ext>
            </p:extLst>
          </p:nvPr>
        </p:nvGraphicFramePr>
        <p:xfrm>
          <a:off x="4483197" y="116632"/>
          <a:ext cx="4625307" cy="36724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790" name="Photo Editor 照片" r:id="rId3" imgW="18904762" imgH="15009524" progId="MSPhotoEd.3">
                  <p:embed/>
                </p:oleObj>
              </mc:Choice>
              <mc:Fallback>
                <p:oleObj name="Photo Editor 照片" r:id="rId3" imgW="18904762" imgH="15009524" progId="MSPhotoEd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83197" y="116632"/>
                        <a:ext cx="4625307" cy="367240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402958"/>
              </p:ext>
            </p:extLst>
          </p:nvPr>
        </p:nvGraphicFramePr>
        <p:xfrm>
          <a:off x="104377" y="95672"/>
          <a:ext cx="4179591" cy="18211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791" name="Photo Editor 照片" r:id="rId5" imgW="18176237" imgH="7923810" progId="MSPhotoEd.3">
                  <p:embed/>
                </p:oleObj>
              </mc:Choice>
              <mc:Fallback>
                <p:oleObj name="Photo Editor 照片" r:id="rId5" imgW="18176237" imgH="7923810" progId="MSPhotoEd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377" y="95672"/>
                        <a:ext cx="4179591" cy="182116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 Box 3"/>
          <p:cNvSpPr txBox="1">
            <a:spLocks noChangeArrowheads="1"/>
          </p:cNvSpPr>
          <p:nvPr/>
        </p:nvSpPr>
        <p:spPr bwMode="auto">
          <a:xfrm>
            <a:off x="251520" y="1988840"/>
            <a:ext cx="4104456" cy="16209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0" hangingPunct="0">
              <a:spcBef>
                <a:spcPts val="400"/>
              </a:spcBef>
            </a:pPr>
            <a:r>
              <a:rPr lang="zh-CN" altLang="en-US" dirty="0"/>
              <a:t>显然设计的电路不能</a:t>
            </a:r>
            <a:r>
              <a:rPr lang="zh-CN" altLang="en-US" dirty="0" smtClean="0"/>
              <a:t>自启动</a:t>
            </a:r>
            <a:r>
              <a:rPr lang="en-US" altLang="zh-CN" dirty="0" smtClean="0"/>
              <a:t>.</a:t>
            </a:r>
            <a:endParaRPr lang="zh-CN" altLang="en-US" dirty="0"/>
          </a:p>
          <a:p>
            <a:pPr algn="l" eaLnBrk="0" hangingPunct="0">
              <a:lnSpc>
                <a:spcPct val="100000"/>
              </a:lnSpc>
              <a:spcBef>
                <a:spcPts val="400"/>
              </a:spcBef>
              <a:buClrTx/>
              <a:buSzTx/>
              <a:buFontTx/>
              <a:buNone/>
            </a:pPr>
            <a:r>
              <a:rPr lang="zh-CN" altLang="en-US" dirty="0" smtClean="0">
                <a:latin typeface="楷体_GB2312" pitchFamily="49" charset="-122"/>
                <a:ea typeface="楷体_GB2312" pitchFamily="49" charset="-122"/>
              </a:rPr>
              <a:t>为</a:t>
            </a:r>
            <a:r>
              <a:rPr lang="zh-CN" altLang="en-US" dirty="0">
                <a:latin typeface="楷体_GB2312" pitchFamily="49" charset="-122"/>
                <a:ea typeface="楷体_GB2312" pitchFamily="49" charset="-122"/>
              </a:rPr>
              <a:t>保持移位寄存器内部结构不变，只允许修改第一位触发器的输入。所以修改</a:t>
            </a:r>
            <a:r>
              <a:rPr lang="en-US" altLang="zh-CN" dirty="0">
                <a:latin typeface="楷体_GB2312" pitchFamily="49" charset="-122"/>
                <a:ea typeface="楷体_GB2312" pitchFamily="49" charset="-122"/>
              </a:rPr>
              <a:t>Q</a:t>
            </a:r>
            <a:r>
              <a:rPr lang="en-US" altLang="zh-CN" baseline="-25000" dirty="0">
                <a:latin typeface="楷体_GB2312" pitchFamily="49" charset="-122"/>
                <a:ea typeface="楷体_GB2312" pitchFamily="49" charset="-122"/>
              </a:rPr>
              <a:t>1</a:t>
            </a:r>
            <a:r>
              <a:rPr lang="en-US" altLang="zh-CN" dirty="0">
                <a:latin typeface="楷体_GB2312" pitchFamily="49" charset="-122"/>
                <a:ea typeface="楷体_GB2312" pitchFamily="49" charset="-122"/>
              </a:rPr>
              <a:t>,</a:t>
            </a:r>
          </a:p>
        </p:txBody>
      </p:sp>
      <p:sp>
        <p:nvSpPr>
          <p:cNvPr id="8" name="矩形 7"/>
          <p:cNvSpPr/>
          <p:nvPr/>
        </p:nvSpPr>
        <p:spPr>
          <a:xfrm>
            <a:off x="1331640" y="5517232"/>
            <a:ext cx="2448272" cy="13029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>
              <a:spcBef>
                <a:spcPts val="400"/>
              </a:spcBef>
            </a:pPr>
            <a:r>
              <a:rPr lang="en-US" altLang="zh-CN" b="1" dirty="0" smtClean="0"/>
              <a:t>Q</a:t>
            </a:r>
            <a:r>
              <a:rPr lang="en-US" altLang="zh-CN" b="1" baseline="-25000" dirty="0" smtClean="0"/>
              <a:t>1</a:t>
            </a:r>
            <a:r>
              <a:rPr lang="en-US" altLang="zh-CN" b="1" baseline="30000" dirty="0" smtClean="0"/>
              <a:t>n+1</a:t>
            </a:r>
            <a:r>
              <a:rPr lang="en-US" altLang="zh-CN" b="1" dirty="0" smtClean="0"/>
              <a:t> </a:t>
            </a:r>
            <a:r>
              <a:rPr lang="en-US" altLang="zh-CN" b="1" dirty="0"/>
              <a:t>= </a:t>
            </a:r>
            <a:r>
              <a:rPr lang="en-US" altLang="zh-CN" b="1" dirty="0" smtClean="0">
                <a:solidFill>
                  <a:srgbClr val="FF0000"/>
                </a:solidFill>
              </a:rPr>
              <a:t>Q’</a:t>
            </a:r>
            <a:r>
              <a:rPr lang="en-US" altLang="zh-CN" b="1" baseline="-25000" dirty="0" smtClean="0">
                <a:solidFill>
                  <a:srgbClr val="FF0000"/>
                </a:solidFill>
              </a:rPr>
              <a:t>1 </a:t>
            </a:r>
            <a:r>
              <a:rPr lang="en-US" altLang="zh-CN" b="1" dirty="0" smtClean="0">
                <a:solidFill>
                  <a:srgbClr val="FF0000"/>
                </a:solidFill>
              </a:rPr>
              <a:t>Q’</a:t>
            </a:r>
            <a:r>
              <a:rPr lang="en-US" altLang="zh-CN" b="1" baseline="-25000" dirty="0" smtClean="0">
                <a:solidFill>
                  <a:srgbClr val="FF0000"/>
                </a:solidFill>
              </a:rPr>
              <a:t>2</a:t>
            </a:r>
            <a:endParaRPr lang="en-US" altLang="zh-CN" b="1" baseline="-25000" dirty="0">
              <a:solidFill>
                <a:srgbClr val="FF0000"/>
              </a:solidFill>
            </a:endParaRPr>
          </a:p>
          <a:p>
            <a:pPr eaLnBrk="0" hangingPunct="0">
              <a:spcBef>
                <a:spcPts val="400"/>
              </a:spcBef>
            </a:pPr>
            <a:r>
              <a:rPr lang="en-US" altLang="zh-CN" b="1" dirty="0" smtClean="0"/>
              <a:t>Q</a:t>
            </a:r>
            <a:r>
              <a:rPr lang="en-US" altLang="zh-CN" b="1" baseline="-25000" dirty="0" smtClean="0"/>
              <a:t>2</a:t>
            </a:r>
            <a:r>
              <a:rPr lang="en-US" altLang="zh-CN" b="1" baseline="30000" dirty="0" smtClean="0"/>
              <a:t>n+1</a:t>
            </a:r>
            <a:r>
              <a:rPr lang="en-US" altLang="zh-CN" b="1" dirty="0" smtClean="0"/>
              <a:t> </a:t>
            </a:r>
            <a:r>
              <a:rPr lang="en-US" altLang="zh-CN" b="1" dirty="0"/>
              <a:t>= Q</a:t>
            </a:r>
            <a:r>
              <a:rPr lang="en-US" altLang="zh-CN" b="1" baseline="-25000" dirty="0"/>
              <a:t>1</a:t>
            </a:r>
            <a:endParaRPr lang="en-US" altLang="zh-CN" b="1" dirty="0"/>
          </a:p>
          <a:p>
            <a:pPr eaLnBrk="0" hangingPunct="0">
              <a:spcBef>
                <a:spcPts val="400"/>
              </a:spcBef>
            </a:pPr>
            <a:r>
              <a:rPr lang="en-US" altLang="zh-CN" b="1" dirty="0" smtClean="0"/>
              <a:t>Q</a:t>
            </a:r>
            <a:r>
              <a:rPr lang="en-US" altLang="zh-CN" b="1" baseline="-25000" dirty="0" smtClean="0"/>
              <a:t>3</a:t>
            </a:r>
            <a:r>
              <a:rPr lang="en-US" altLang="zh-CN" b="1" baseline="30000" dirty="0" smtClean="0"/>
              <a:t>n+1</a:t>
            </a:r>
            <a:r>
              <a:rPr lang="en-US" altLang="zh-CN" b="1" dirty="0" smtClean="0"/>
              <a:t> </a:t>
            </a:r>
            <a:r>
              <a:rPr lang="en-US" altLang="zh-CN" b="1" dirty="0"/>
              <a:t>= Q</a:t>
            </a:r>
            <a:r>
              <a:rPr lang="en-US" altLang="zh-CN" b="1" baseline="-25000" dirty="0"/>
              <a:t>2</a:t>
            </a:r>
            <a:endParaRPr lang="en-US" altLang="zh-CN" b="1" dirty="0"/>
          </a:p>
        </p:txBody>
      </p:sp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2777858"/>
              </p:ext>
            </p:extLst>
          </p:nvPr>
        </p:nvGraphicFramePr>
        <p:xfrm>
          <a:off x="4211960" y="4349802"/>
          <a:ext cx="4860776" cy="21721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792" name="Photo Editor 照片" r:id="rId7" imgW="20800000" imgH="9295238" progId="MSPhotoEd.3">
                  <p:embed/>
                </p:oleObj>
              </mc:Choice>
              <mc:Fallback>
                <p:oleObj name="Photo Editor 照片" r:id="rId7" imgW="20800000" imgH="9295238" progId="MSPhotoEd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11960" y="4349802"/>
                        <a:ext cx="4860776" cy="217216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85281159"/>
              </p:ext>
            </p:extLst>
          </p:nvPr>
        </p:nvGraphicFramePr>
        <p:xfrm>
          <a:off x="107504" y="3573016"/>
          <a:ext cx="4343400" cy="1992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793" name="Photo Editor 照片" r:id="rId9" imgW="17947605" imgH="8228571" progId="MSPhotoEd.3">
                  <p:embed/>
                </p:oleObj>
              </mc:Choice>
              <mc:Fallback>
                <p:oleObj name="Photo Editor 照片" r:id="rId9" imgW="17947605" imgH="8228571" progId="MSPhotoEd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504" y="3573016"/>
                        <a:ext cx="4343400" cy="1992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矩形 10"/>
          <p:cNvSpPr/>
          <p:nvPr/>
        </p:nvSpPr>
        <p:spPr bwMode="auto">
          <a:xfrm>
            <a:off x="899592" y="800708"/>
            <a:ext cx="586408" cy="360040"/>
          </a:xfrm>
          <a:prstGeom prst="rect">
            <a:avLst/>
          </a:prstGeom>
          <a:solidFill>
            <a:srgbClr val="FFFF00">
              <a:alpha val="60000"/>
            </a:srgbClr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 smtClean="0">
              <a:ln>
                <a:noFill/>
              </a:ln>
              <a:solidFill>
                <a:srgbClr val="FFFF00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  <p:sp>
        <p:nvSpPr>
          <p:cNvPr id="12" name="矩形 11"/>
          <p:cNvSpPr/>
          <p:nvPr/>
        </p:nvSpPr>
        <p:spPr bwMode="auto">
          <a:xfrm>
            <a:off x="2530274" y="1358201"/>
            <a:ext cx="586408" cy="360040"/>
          </a:xfrm>
          <a:prstGeom prst="rect">
            <a:avLst/>
          </a:prstGeom>
          <a:solidFill>
            <a:srgbClr val="FFFF00">
              <a:alpha val="60000"/>
            </a:srgbClr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 smtClean="0">
              <a:ln>
                <a:noFill/>
              </a:ln>
              <a:solidFill>
                <a:srgbClr val="FFFF00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  <p:sp>
        <p:nvSpPr>
          <p:cNvPr id="13" name="矩形 12"/>
          <p:cNvSpPr/>
          <p:nvPr/>
        </p:nvSpPr>
        <p:spPr bwMode="auto">
          <a:xfrm>
            <a:off x="3348516" y="1358201"/>
            <a:ext cx="586408" cy="360040"/>
          </a:xfrm>
          <a:prstGeom prst="rect">
            <a:avLst/>
          </a:prstGeom>
          <a:solidFill>
            <a:srgbClr val="FFFF00">
              <a:alpha val="60000"/>
            </a:srgbClr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 smtClean="0">
              <a:ln>
                <a:noFill/>
              </a:ln>
              <a:solidFill>
                <a:srgbClr val="FFFF00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  <p:sp>
        <p:nvSpPr>
          <p:cNvPr id="14" name="矩形 13"/>
          <p:cNvSpPr/>
          <p:nvPr/>
        </p:nvSpPr>
        <p:spPr bwMode="auto">
          <a:xfrm>
            <a:off x="1742592" y="1341726"/>
            <a:ext cx="586408" cy="360040"/>
          </a:xfrm>
          <a:prstGeom prst="rect">
            <a:avLst/>
          </a:prstGeom>
          <a:solidFill>
            <a:srgbClr val="FFFF00">
              <a:alpha val="60000"/>
            </a:srgbClr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 smtClean="0">
              <a:ln>
                <a:noFill/>
              </a:ln>
              <a:solidFill>
                <a:srgbClr val="FFFF00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  <p:sp>
        <p:nvSpPr>
          <p:cNvPr id="15" name="矩形 14"/>
          <p:cNvSpPr/>
          <p:nvPr/>
        </p:nvSpPr>
        <p:spPr bwMode="auto">
          <a:xfrm>
            <a:off x="2527512" y="792550"/>
            <a:ext cx="586408" cy="360040"/>
          </a:xfrm>
          <a:prstGeom prst="rect">
            <a:avLst/>
          </a:prstGeom>
          <a:solidFill>
            <a:srgbClr val="FFFF00">
              <a:alpha val="60000"/>
            </a:srgbClr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 smtClean="0">
              <a:ln>
                <a:noFill/>
              </a:ln>
              <a:solidFill>
                <a:srgbClr val="FFFF00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  <p:sp>
        <p:nvSpPr>
          <p:cNvPr id="16" name="矩形 15"/>
          <p:cNvSpPr/>
          <p:nvPr/>
        </p:nvSpPr>
        <p:spPr bwMode="auto">
          <a:xfrm>
            <a:off x="912292" y="4352404"/>
            <a:ext cx="720080" cy="461617"/>
          </a:xfrm>
          <a:prstGeom prst="rect">
            <a:avLst/>
          </a:prstGeom>
          <a:solidFill>
            <a:srgbClr val="FFFF00">
              <a:alpha val="60000"/>
            </a:srgbClr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 smtClean="0">
              <a:ln>
                <a:noFill/>
              </a:ln>
              <a:solidFill>
                <a:srgbClr val="FFFF00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  <p:sp>
        <p:nvSpPr>
          <p:cNvPr id="17" name="矩形 16"/>
          <p:cNvSpPr/>
          <p:nvPr/>
        </p:nvSpPr>
        <p:spPr bwMode="auto">
          <a:xfrm>
            <a:off x="2628436" y="4352404"/>
            <a:ext cx="720080" cy="461617"/>
          </a:xfrm>
          <a:prstGeom prst="rect">
            <a:avLst/>
          </a:prstGeom>
          <a:solidFill>
            <a:srgbClr val="FFFF00">
              <a:alpha val="60000"/>
            </a:srgbClr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 smtClean="0">
              <a:ln>
                <a:noFill/>
              </a:ln>
              <a:solidFill>
                <a:srgbClr val="FFFF00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  <p:sp>
        <p:nvSpPr>
          <p:cNvPr id="18" name="矩形 17"/>
          <p:cNvSpPr/>
          <p:nvPr/>
        </p:nvSpPr>
        <p:spPr bwMode="auto">
          <a:xfrm>
            <a:off x="1786992" y="4922118"/>
            <a:ext cx="720080" cy="461617"/>
          </a:xfrm>
          <a:prstGeom prst="rect">
            <a:avLst/>
          </a:prstGeom>
          <a:solidFill>
            <a:srgbClr val="FFFF00">
              <a:alpha val="60000"/>
            </a:srgbClr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 smtClean="0">
              <a:ln>
                <a:noFill/>
              </a:ln>
              <a:solidFill>
                <a:srgbClr val="FFFF00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  <p:sp>
        <p:nvSpPr>
          <p:cNvPr id="19" name="矩形 18"/>
          <p:cNvSpPr/>
          <p:nvPr/>
        </p:nvSpPr>
        <p:spPr bwMode="auto">
          <a:xfrm>
            <a:off x="2626576" y="4911179"/>
            <a:ext cx="720080" cy="461617"/>
          </a:xfrm>
          <a:prstGeom prst="rect">
            <a:avLst/>
          </a:prstGeom>
          <a:solidFill>
            <a:srgbClr val="FFFF00">
              <a:alpha val="60000"/>
            </a:srgbClr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 smtClean="0">
              <a:ln>
                <a:noFill/>
              </a:ln>
              <a:solidFill>
                <a:srgbClr val="FFFF00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  <p:sp>
        <p:nvSpPr>
          <p:cNvPr id="20" name="矩形 19"/>
          <p:cNvSpPr/>
          <p:nvPr/>
        </p:nvSpPr>
        <p:spPr bwMode="auto">
          <a:xfrm>
            <a:off x="3491560" y="4911178"/>
            <a:ext cx="720080" cy="461617"/>
          </a:xfrm>
          <a:prstGeom prst="rect">
            <a:avLst/>
          </a:prstGeom>
          <a:solidFill>
            <a:srgbClr val="FFFF00">
              <a:alpha val="60000"/>
            </a:srgbClr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 smtClean="0">
              <a:ln>
                <a:noFill/>
              </a:ln>
              <a:solidFill>
                <a:srgbClr val="FFFF00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66240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27CFC5-7FD8-49A5-BC14-6A12B5DF6A48}" type="slidenum">
              <a:rPr lang="en-US" altLang="zh-CN" smtClean="0"/>
              <a:pPr>
                <a:defRPr/>
              </a:pPr>
              <a:t>28</a:t>
            </a:fld>
            <a:endParaRPr lang="en-US" altLang="zh-CN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寄存器</a:t>
            </a:r>
            <a:endParaRPr lang="zh-CN" altLang="en-US" dirty="0"/>
          </a:p>
        </p:txBody>
      </p:sp>
      <p:pic>
        <p:nvPicPr>
          <p:cNvPr id="1208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769" y="1832263"/>
            <a:ext cx="1781943" cy="23242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5496" y="908720"/>
            <a:ext cx="20922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600" b="1" dirty="0" smtClean="0"/>
              <a:t>4</a:t>
            </a:r>
            <a:r>
              <a:rPr lang="zh-CN" altLang="en-US" sz="2600" b="1" dirty="0" smtClean="0"/>
              <a:t>位寄存器</a:t>
            </a:r>
            <a:endParaRPr lang="en-US" altLang="zh-CN" sz="2600" b="1" dirty="0" smtClean="0"/>
          </a:p>
          <a:p>
            <a:pPr algn="ctr"/>
            <a:r>
              <a:rPr lang="en-US" altLang="zh-CN" sz="2200" dirty="0" smtClean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zh-CN" altLang="en-US" sz="2200" dirty="0" smtClean="0">
                <a:solidFill>
                  <a:schemeClr val="bg1">
                    <a:lumMod val="50000"/>
                  </a:schemeClr>
                </a:solidFill>
              </a:rPr>
              <a:t>带并行</a:t>
            </a:r>
            <a:r>
              <a:rPr lang="zh-CN" altLang="en-US" sz="2200" b="1" dirty="0" smtClean="0">
                <a:solidFill>
                  <a:srgbClr val="FF0000"/>
                </a:solidFill>
              </a:rPr>
              <a:t>预置端</a:t>
            </a:r>
            <a:r>
              <a:rPr lang="en-US" altLang="zh-CN" sz="2200" dirty="0" smtClean="0">
                <a:solidFill>
                  <a:schemeClr val="bg1">
                    <a:lumMod val="50000"/>
                  </a:schemeClr>
                </a:solidFill>
              </a:rPr>
              <a:t>)</a:t>
            </a:r>
            <a:endParaRPr lang="zh-CN" altLang="en-US" sz="22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2083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2243773"/>
            <a:ext cx="2545990" cy="11521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771800" y="999614"/>
            <a:ext cx="240642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600" b="1" dirty="0" smtClean="0"/>
              <a:t>4</a:t>
            </a:r>
            <a:r>
              <a:rPr lang="zh-CN" altLang="en-US" sz="2600" b="1" dirty="0" smtClean="0"/>
              <a:t>位</a:t>
            </a:r>
            <a:r>
              <a:rPr lang="zh-CN" altLang="en-US" sz="2600" b="1" dirty="0" smtClean="0">
                <a:solidFill>
                  <a:srgbClr val="FF0000"/>
                </a:solidFill>
              </a:rPr>
              <a:t>移位</a:t>
            </a:r>
            <a:r>
              <a:rPr lang="zh-CN" altLang="en-US" sz="2600" b="1" dirty="0" smtClean="0"/>
              <a:t>寄存器</a:t>
            </a:r>
            <a:endParaRPr lang="en-US" altLang="zh-CN" sz="2600" b="1" dirty="0" smtClean="0"/>
          </a:p>
        </p:txBody>
      </p:sp>
      <p:pic>
        <p:nvPicPr>
          <p:cNvPr id="12083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5017" y="1811725"/>
            <a:ext cx="3733487" cy="2344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6084168" y="1019637"/>
            <a:ext cx="240642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600" b="1" dirty="0" smtClean="0"/>
              <a:t>4</a:t>
            </a:r>
            <a:r>
              <a:rPr lang="zh-CN" altLang="en-US" sz="2600" b="1" dirty="0" smtClean="0"/>
              <a:t>位</a:t>
            </a:r>
            <a:r>
              <a:rPr lang="zh-CN" altLang="en-US" sz="2600" b="1" dirty="0" smtClean="0">
                <a:solidFill>
                  <a:srgbClr val="FF0000"/>
                </a:solidFill>
              </a:rPr>
              <a:t>通用</a:t>
            </a:r>
            <a:r>
              <a:rPr lang="zh-CN" altLang="en-US" sz="2600" b="1" dirty="0" smtClean="0"/>
              <a:t>寄存器</a:t>
            </a:r>
            <a:endParaRPr lang="en-US" altLang="zh-CN" sz="2600" b="1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35496" y="5013176"/>
            <a:ext cx="2659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b="1" dirty="0" smtClean="0"/>
              <a:t>二进制行波计数器</a:t>
            </a:r>
            <a:endParaRPr lang="en-US" altLang="zh-CN" b="1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314418" y="5517232"/>
            <a:ext cx="23807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b="1" dirty="0" smtClean="0"/>
              <a:t>BCD</a:t>
            </a:r>
            <a:r>
              <a:rPr lang="zh-CN" altLang="en-US" b="1" dirty="0" smtClean="0"/>
              <a:t>行波计数器</a:t>
            </a:r>
            <a:endParaRPr lang="en-US" altLang="zh-CN" b="1" dirty="0" smtClean="0"/>
          </a:p>
        </p:txBody>
      </p:sp>
      <p:sp>
        <p:nvSpPr>
          <p:cNvPr id="13" name="TextBox 12"/>
          <p:cNvSpPr txBox="1"/>
          <p:nvPr/>
        </p:nvSpPr>
        <p:spPr>
          <a:xfrm>
            <a:off x="3127324" y="5487615"/>
            <a:ext cx="23807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b="1" dirty="0" smtClean="0"/>
              <a:t>BCD</a:t>
            </a:r>
            <a:r>
              <a:rPr lang="zh-CN" altLang="en-US" b="1" dirty="0" smtClean="0"/>
              <a:t>同步计数器</a:t>
            </a:r>
            <a:endParaRPr lang="en-US" altLang="zh-CN" b="1" dirty="0" smtClean="0"/>
          </a:p>
        </p:txBody>
      </p:sp>
      <p:sp>
        <p:nvSpPr>
          <p:cNvPr id="14" name="TextBox 13"/>
          <p:cNvSpPr txBox="1"/>
          <p:nvPr/>
        </p:nvSpPr>
        <p:spPr>
          <a:xfrm>
            <a:off x="2848401" y="4983559"/>
            <a:ext cx="26597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b="1" dirty="0" smtClean="0"/>
              <a:t>二进制同步计数器</a:t>
            </a:r>
            <a:endParaRPr lang="en-US" altLang="zh-CN" b="1" dirty="0" smtClean="0"/>
          </a:p>
        </p:txBody>
      </p:sp>
      <p:sp>
        <p:nvSpPr>
          <p:cNvPr id="15" name="TextBox 14"/>
          <p:cNvSpPr txBox="1"/>
          <p:nvPr/>
        </p:nvSpPr>
        <p:spPr>
          <a:xfrm>
            <a:off x="5923397" y="4983559"/>
            <a:ext cx="29690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b="1" dirty="0" smtClean="0"/>
              <a:t>带无效状态的计数器</a:t>
            </a:r>
            <a:endParaRPr lang="en-US" altLang="zh-CN" b="1" dirty="0" smtClean="0"/>
          </a:p>
        </p:txBody>
      </p:sp>
      <p:sp>
        <p:nvSpPr>
          <p:cNvPr id="16" name="TextBox 15"/>
          <p:cNvSpPr txBox="1"/>
          <p:nvPr/>
        </p:nvSpPr>
        <p:spPr>
          <a:xfrm>
            <a:off x="7160916" y="5445224"/>
            <a:ext cx="17315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b="1" dirty="0" smtClean="0">
                <a:solidFill>
                  <a:srgbClr val="FF0000"/>
                </a:solidFill>
              </a:rPr>
              <a:t>环形</a:t>
            </a:r>
            <a:r>
              <a:rPr lang="zh-CN" altLang="en-US" b="1" dirty="0" smtClean="0"/>
              <a:t>计数器</a:t>
            </a:r>
            <a:endParaRPr lang="en-US" altLang="zh-CN" b="1" dirty="0" smtClean="0"/>
          </a:p>
        </p:txBody>
      </p:sp>
      <p:sp>
        <p:nvSpPr>
          <p:cNvPr id="17" name="TextBox 16"/>
          <p:cNvSpPr txBox="1"/>
          <p:nvPr/>
        </p:nvSpPr>
        <p:spPr>
          <a:xfrm>
            <a:off x="6851536" y="5919663"/>
            <a:ext cx="20409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b="1" dirty="0" smtClean="0">
                <a:solidFill>
                  <a:srgbClr val="FF0000"/>
                </a:solidFill>
              </a:rPr>
              <a:t>扭环形</a:t>
            </a:r>
            <a:r>
              <a:rPr lang="zh-CN" altLang="en-US" b="1" dirty="0" smtClean="0"/>
              <a:t>计数器</a:t>
            </a:r>
            <a:endParaRPr lang="en-US" altLang="zh-CN" b="1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3347864" y="4294837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 smtClean="0">
                <a:solidFill>
                  <a:srgbClr val="0070C0"/>
                </a:solidFill>
              </a:rPr>
              <a:t>计数器</a:t>
            </a:r>
            <a:endParaRPr lang="zh-CN" altLang="en-US" sz="3600" b="1" dirty="0">
              <a:solidFill>
                <a:srgbClr val="0070C0"/>
              </a:solidFill>
            </a:endParaRPr>
          </a:p>
        </p:txBody>
      </p:sp>
      <p:cxnSp>
        <p:nvCxnSpPr>
          <p:cNvPr id="19" name="直接连接符 18"/>
          <p:cNvCxnSpPr/>
          <p:nvPr/>
        </p:nvCxnSpPr>
        <p:spPr bwMode="auto">
          <a:xfrm>
            <a:off x="0" y="4293096"/>
            <a:ext cx="9144000" cy="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2883177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1" name="Rectangle 3"/>
          <p:cNvSpPr>
            <a:spLocks noGrp="1" noChangeArrowheads="1"/>
          </p:cNvSpPr>
          <p:nvPr>
            <p:ph idx="1"/>
          </p:nvPr>
        </p:nvSpPr>
        <p:spPr>
          <a:xfrm>
            <a:off x="251520" y="1052736"/>
            <a:ext cx="8712968" cy="5517232"/>
          </a:xfrm>
        </p:spPr>
        <p:txBody>
          <a:bodyPr/>
          <a:lstStyle/>
          <a:p>
            <a:pPr marL="0" indent="0" eaLnBrk="1" hangingPunct="1">
              <a:lnSpc>
                <a:spcPct val="150000"/>
              </a:lnSpc>
              <a:buNone/>
              <a:tabLst>
                <a:tab pos="5561013" algn="l"/>
              </a:tabLst>
            </a:pPr>
            <a:r>
              <a:rPr lang="en-US" altLang="zh-CN" sz="2400" b="1" dirty="0" smtClean="0"/>
              <a:t>5.5.1 Introduction	</a:t>
            </a:r>
            <a:r>
              <a:rPr lang="zh-CN" altLang="en-US" sz="2400" b="1" dirty="0" smtClean="0"/>
              <a:t>概述</a:t>
            </a:r>
            <a:endParaRPr lang="en-US" altLang="zh-CN" sz="2400" b="1" dirty="0"/>
          </a:p>
          <a:p>
            <a:pPr marL="0" indent="0" eaLnBrk="1" hangingPunct="1">
              <a:lnSpc>
                <a:spcPct val="150000"/>
              </a:lnSpc>
              <a:buNone/>
              <a:tabLst>
                <a:tab pos="5561013" algn="l"/>
              </a:tabLst>
            </a:pPr>
            <a:r>
              <a:rPr lang="en-US" altLang="zh-CN" sz="2400" dirty="0"/>
              <a:t>5.5.2 </a:t>
            </a:r>
            <a:r>
              <a:rPr lang="en-US" altLang="zh-CN" sz="2400" b="1" dirty="0"/>
              <a:t>R</a:t>
            </a:r>
            <a:r>
              <a:rPr lang="en-US" altLang="zh-CN" sz="2400" dirty="0"/>
              <a:t>andom </a:t>
            </a:r>
            <a:r>
              <a:rPr lang="en-US" altLang="zh-CN" sz="2400" b="1" dirty="0"/>
              <a:t>A</a:t>
            </a:r>
            <a:r>
              <a:rPr lang="en-US" altLang="zh-CN" sz="2400" dirty="0"/>
              <a:t>ccess </a:t>
            </a:r>
            <a:r>
              <a:rPr lang="en-US" altLang="zh-CN" sz="2400" b="1" dirty="0"/>
              <a:t>M</a:t>
            </a:r>
            <a:r>
              <a:rPr lang="en-US" altLang="zh-CN" sz="2400" dirty="0"/>
              <a:t>emory </a:t>
            </a:r>
            <a:r>
              <a:rPr lang="en-US" altLang="zh-CN" sz="2400" dirty="0" smtClean="0"/>
              <a:t>(RAM)	</a:t>
            </a:r>
            <a:r>
              <a:rPr lang="zh-CN" altLang="en-US" sz="2400" dirty="0" smtClean="0"/>
              <a:t>随机存取存储器</a:t>
            </a:r>
            <a:endParaRPr lang="en-US" altLang="zh-CN" sz="2400" dirty="0"/>
          </a:p>
          <a:p>
            <a:pPr marL="0" indent="0" eaLnBrk="1" hangingPunct="1">
              <a:lnSpc>
                <a:spcPct val="150000"/>
              </a:lnSpc>
              <a:buNone/>
              <a:tabLst>
                <a:tab pos="5561013" algn="l"/>
              </a:tabLst>
            </a:pPr>
            <a:r>
              <a:rPr lang="en-US" altLang="zh-CN" sz="2400" dirty="0"/>
              <a:t>5.5.3 Memory Decoding </a:t>
            </a:r>
            <a:r>
              <a:rPr lang="en-US" altLang="zh-CN" sz="2400" dirty="0" smtClean="0"/>
              <a:t>	</a:t>
            </a:r>
            <a:r>
              <a:rPr lang="zh-CN" altLang="en-US" sz="2400" dirty="0" smtClean="0"/>
              <a:t>存储器译码</a:t>
            </a:r>
            <a:endParaRPr lang="en-US" altLang="zh-CN" sz="2400" dirty="0"/>
          </a:p>
          <a:p>
            <a:pPr marL="0" indent="0" eaLnBrk="1" hangingPunct="1">
              <a:lnSpc>
                <a:spcPct val="150000"/>
              </a:lnSpc>
              <a:buNone/>
              <a:tabLst>
                <a:tab pos="5561013" algn="l"/>
              </a:tabLst>
            </a:pPr>
            <a:r>
              <a:rPr lang="en-US" altLang="zh-CN" sz="2400" dirty="0"/>
              <a:t>5.5.4 Error Detection and Correction </a:t>
            </a:r>
            <a:r>
              <a:rPr lang="en-US" altLang="zh-CN" sz="2400" dirty="0" smtClean="0"/>
              <a:t>	</a:t>
            </a:r>
            <a:r>
              <a:rPr lang="zh-CN" altLang="en-US" sz="2400" dirty="0" smtClean="0"/>
              <a:t>检纠错</a:t>
            </a:r>
            <a:endParaRPr lang="en-US" altLang="zh-CN" sz="2400" dirty="0"/>
          </a:p>
          <a:p>
            <a:pPr marL="0" indent="0" eaLnBrk="1" hangingPunct="1">
              <a:lnSpc>
                <a:spcPct val="150000"/>
              </a:lnSpc>
              <a:buNone/>
              <a:tabLst>
                <a:tab pos="5561013" algn="l"/>
              </a:tabLst>
            </a:pPr>
            <a:r>
              <a:rPr lang="en-US" altLang="zh-CN" sz="2400" dirty="0"/>
              <a:t>5.5.5 </a:t>
            </a:r>
            <a:r>
              <a:rPr lang="en-US" altLang="zh-CN" sz="2400" b="1" dirty="0"/>
              <a:t>R</a:t>
            </a:r>
            <a:r>
              <a:rPr lang="en-US" altLang="zh-CN" sz="2400" dirty="0"/>
              <a:t>ead </a:t>
            </a:r>
            <a:r>
              <a:rPr lang="en-US" altLang="zh-CN" sz="2400" b="1" dirty="0"/>
              <a:t>O</a:t>
            </a:r>
            <a:r>
              <a:rPr lang="en-US" altLang="zh-CN" sz="2400" dirty="0"/>
              <a:t>nly </a:t>
            </a:r>
            <a:r>
              <a:rPr lang="en-US" altLang="zh-CN" sz="2400" b="1" dirty="0"/>
              <a:t>M</a:t>
            </a:r>
            <a:r>
              <a:rPr lang="en-US" altLang="zh-CN" sz="2400" dirty="0"/>
              <a:t>emory </a:t>
            </a:r>
            <a:r>
              <a:rPr lang="en-US" altLang="zh-CN" sz="2400" dirty="0" smtClean="0"/>
              <a:t>(ROM)	</a:t>
            </a:r>
            <a:r>
              <a:rPr lang="zh-CN" altLang="en-US" sz="2400" dirty="0" smtClean="0"/>
              <a:t>只读存储器</a:t>
            </a:r>
            <a:endParaRPr lang="en-US" altLang="zh-CN" sz="2400" dirty="0"/>
          </a:p>
          <a:p>
            <a:pPr marL="0" indent="0" eaLnBrk="1" hangingPunct="1">
              <a:lnSpc>
                <a:spcPct val="150000"/>
              </a:lnSpc>
              <a:buNone/>
              <a:tabLst>
                <a:tab pos="5561013" algn="l"/>
              </a:tabLst>
            </a:pPr>
            <a:r>
              <a:rPr lang="en-US" altLang="zh-CN" sz="2400" dirty="0"/>
              <a:t>5.5.6 </a:t>
            </a:r>
            <a:r>
              <a:rPr lang="en-US" altLang="zh-CN" sz="2400" b="1" dirty="0"/>
              <a:t>P</a:t>
            </a:r>
            <a:r>
              <a:rPr lang="en-US" altLang="zh-CN" sz="2400" dirty="0"/>
              <a:t>rogrammable </a:t>
            </a:r>
            <a:r>
              <a:rPr lang="en-US" altLang="zh-CN" sz="2400" b="1" dirty="0"/>
              <a:t>L</a:t>
            </a:r>
            <a:r>
              <a:rPr lang="en-US" altLang="zh-CN" sz="2400" dirty="0"/>
              <a:t>ogic </a:t>
            </a:r>
            <a:r>
              <a:rPr lang="en-US" altLang="zh-CN" sz="2400" b="1" dirty="0"/>
              <a:t>A</a:t>
            </a:r>
            <a:r>
              <a:rPr lang="en-US" altLang="zh-CN" sz="2400" dirty="0"/>
              <a:t>rray </a:t>
            </a:r>
            <a:r>
              <a:rPr lang="en-US" altLang="zh-CN" sz="2400" dirty="0" smtClean="0"/>
              <a:t>(PLA)	</a:t>
            </a:r>
            <a:r>
              <a:rPr lang="zh-CN" altLang="en-US" sz="2400" dirty="0" smtClean="0"/>
              <a:t>可编程逻辑阵列</a:t>
            </a:r>
            <a:endParaRPr lang="en-US" altLang="zh-CN" sz="2400" dirty="0"/>
          </a:p>
          <a:p>
            <a:pPr marL="0" indent="0" eaLnBrk="1" hangingPunct="1">
              <a:lnSpc>
                <a:spcPct val="150000"/>
              </a:lnSpc>
              <a:buNone/>
              <a:tabLst>
                <a:tab pos="5561013" algn="l"/>
              </a:tabLst>
            </a:pPr>
            <a:r>
              <a:rPr lang="en-US" altLang="zh-CN" sz="2400" dirty="0"/>
              <a:t>5.5.7 </a:t>
            </a:r>
            <a:r>
              <a:rPr lang="en-US" altLang="zh-CN" sz="2400" b="1" dirty="0"/>
              <a:t>P</a:t>
            </a:r>
            <a:r>
              <a:rPr lang="en-US" altLang="zh-CN" sz="2400" dirty="0"/>
              <a:t>rogrammable </a:t>
            </a:r>
            <a:r>
              <a:rPr lang="en-US" altLang="zh-CN" sz="2400" b="1" dirty="0"/>
              <a:t>A</a:t>
            </a:r>
            <a:r>
              <a:rPr lang="en-US" altLang="zh-CN" sz="2400" dirty="0"/>
              <a:t>rray </a:t>
            </a:r>
            <a:r>
              <a:rPr lang="en-US" altLang="zh-CN" sz="2400" b="1" dirty="0"/>
              <a:t>L</a:t>
            </a:r>
            <a:r>
              <a:rPr lang="en-US" altLang="zh-CN" sz="2400" dirty="0"/>
              <a:t>ogic </a:t>
            </a:r>
            <a:r>
              <a:rPr lang="en-US" altLang="zh-CN" sz="2400" dirty="0" smtClean="0"/>
              <a:t>(PAL)	</a:t>
            </a:r>
            <a:r>
              <a:rPr lang="zh-CN" altLang="en-US" sz="2400" dirty="0" smtClean="0"/>
              <a:t>可编程阵列逻辑</a:t>
            </a:r>
            <a:endParaRPr lang="en-US" altLang="zh-CN" sz="2400" dirty="0"/>
          </a:p>
          <a:p>
            <a:pPr marL="0" indent="0" eaLnBrk="1" hangingPunct="1">
              <a:lnSpc>
                <a:spcPct val="150000"/>
              </a:lnSpc>
              <a:buNone/>
              <a:tabLst>
                <a:tab pos="5561013" algn="l"/>
              </a:tabLst>
            </a:pPr>
            <a:r>
              <a:rPr lang="en-US" altLang="zh-CN" sz="2400" dirty="0"/>
              <a:t>5.5.8 Sequential Programmable </a:t>
            </a:r>
            <a:r>
              <a:rPr lang="en-US" altLang="zh-CN" sz="2400" dirty="0" smtClean="0"/>
              <a:t>Devices	 </a:t>
            </a:r>
            <a:r>
              <a:rPr lang="zh-CN" altLang="en-US" sz="2400" dirty="0" smtClean="0"/>
              <a:t>时序可编程器件</a:t>
            </a:r>
            <a:endParaRPr lang="en-US" altLang="zh-CN" sz="2400" dirty="0"/>
          </a:p>
        </p:txBody>
      </p:sp>
      <p:sp>
        <p:nvSpPr>
          <p:cNvPr id="73730" name="Rectangle 2"/>
          <p:cNvSpPr>
            <a:spLocks noGrp="1" noChangeArrowheads="1"/>
          </p:cNvSpPr>
          <p:nvPr>
            <p:ph type="title"/>
          </p:nvPr>
        </p:nvSpPr>
        <p:spPr>
          <a:xfrm>
            <a:off x="387449" y="229903"/>
            <a:ext cx="8441109" cy="611001"/>
          </a:xfrm>
        </p:spPr>
        <p:txBody>
          <a:bodyPr/>
          <a:lstStyle/>
          <a:p>
            <a:pPr algn="ctr" eaLnBrk="1" hangingPunct="1"/>
            <a:r>
              <a:rPr lang="en-US" altLang="zh-CN" dirty="0" smtClean="0"/>
              <a:t>Contents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27CFC5-7FD8-49A5-BC14-6A12B5DF6A48}" type="slidenum">
              <a:rPr lang="en-US" altLang="zh-CN" smtClean="0"/>
              <a:pPr>
                <a:defRPr/>
              </a:pPr>
              <a:t>29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02420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209" name="Picture 25" descr="http://www.wiki8.com/uploadfiles/ZoomImg/2009-7/200972302014580.jpg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6331" y="4784910"/>
            <a:ext cx="3374141" cy="2058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43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b="1" dirty="0" smtClean="0"/>
              <a:t>计数器  </a:t>
            </a:r>
            <a:r>
              <a:rPr lang="en-US" altLang="zh-CN" dirty="0" smtClean="0"/>
              <a:t>Counters </a:t>
            </a:r>
            <a:endParaRPr lang="en-US" altLang="zh-CN" b="1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559" y="908720"/>
                <a:ext cx="9143441" cy="56323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Arial" pitchFamily="34" charset="0"/>
                  <a:buChar char="•"/>
                </a:pPr>
                <a:r>
                  <a:rPr lang="zh-CN" altLang="en-US" b="1" dirty="0" smtClean="0">
                    <a:solidFill>
                      <a:srgbClr val="FF0000"/>
                    </a:solidFill>
                  </a:rPr>
                  <a:t>计数器</a:t>
                </a:r>
                <a:r>
                  <a:rPr lang="zh-CN" altLang="en-US" dirty="0" smtClean="0"/>
                  <a:t>：寄存器在输入脉冲的作用下，按照一定的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状态序列转移</a:t>
                </a:r>
                <a:r>
                  <a:rPr lang="en-US" altLang="zh-CN" dirty="0" smtClean="0"/>
                  <a:t>.</a:t>
                </a:r>
              </a:p>
              <a:p>
                <a:pPr marL="342900" indent="-342900">
                  <a:lnSpc>
                    <a:spcPct val="150000"/>
                  </a:lnSpc>
                  <a:buFont typeface="Arial" pitchFamily="34" charset="0"/>
                  <a:buChar char="•"/>
                </a:pPr>
                <a:r>
                  <a:rPr lang="zh-CN" altLang="en-US" b="1" dirty="0" smtClean="0"/>
                  <a:t>二进制计数器</a:t>
                </a:r>
                <a:r>
                  <a:rPr lang="zh-CN" altLang="en-US" dirty="0" smtClean="0"/>
                  <a:t>：状态序列按照二进制数值顺序变化。</a:t>
                </a:r>
                <a:r>
                  <a:rPr lang="en-US" altLang="zh-CN" dirty="0" smtClean="0"/>
                  <a:t/>
                </a:r>
                <a:br>
                  <a:rPr lang="en-US" altLang="zh-CN" dirty="0" smtClean="0"/>
                </a:b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𝑛</m:t>
                    </m:r>
                  </m:oMath>
                </a14:m>
                <a:r>
                  <a:rPr lang="zh-CN" altLang="en-US" dirty="0" smtClean="0"/>
                  <a:t> 位二进制计数器需要 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/>
                      </a:rPr>
                      <m:t>𝒏</m:t>
                    </m:r>
                  </m:oMath>
                </a14:m>
                <a:r>
                  <a:rPr lang="zh-CN" altLang="en-US" b="1" dirty="0" smtClean="0"/>
                  <a:t>个触发器</a:t>
                </a:r>
                <a:r>
                  <a:rPr lang="zh-CN" altLang="en-US" dirty="0" smtClean="0"/>
                  <a:t>，计数：</a:t>
                </a:r>
                <a:r>
                  <a:rPr lang="en-US" altLang="zh-CN" dirty="0" smtClean="0"/>
                  <a:t>0</a:t>
                </a:r>
                <a:r>
                  <a:rPr lang="zh-CN" altLang="en-US" dirty="0" smtClean="0"/>
                  <a:t>～</a:t>
                </a:r>
                <a:r>
                  <a:rPr lang="en-US" altLang="zh-CN" dirty="0" smtClean="0"/>
                  <a:t>2</a:t>
                </a:r>
                <a:r>
                  <a:rPr lang="en-US" altLang="zh-CN" baseline="30000" dirty="0" smtClean="0"/>
                  <a:t>n</a:t>
                </a:r>
                <a:r>
                  <a:rPr lang="en-US" altLang="zh-CN" dirty="0" smtClean="0"/>
                  <a:t>-1</a:t>
                </a:r>
              </a:p>
              <a:p>
                <a:pPr marL="342900" indent="-342900">
                  <a:lnSpc>
                    <a:spcPct val="150000"/>
                  </a:lnSpc>
                  <a:buFont typeface="Arial" pitchFamily="34" charset="0"/>
                  <a:buChar char="•"/>
                </a:pPr>
                <a:r>
                  <a:rPr lang="zh-CN" altLang="en-US" b="1" dirty="0" smtClean="0"/>
                  <a:t>模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/>
                      </a:rPr>
                      <m:t>𝑵</m:t>
                    </m:r>
                  </m:oMath>
                </a14:m>
                <a:r>
                  <a:rPr lang="zh-CN" altLang="en-US" b="1" dirty="0" smtClean="0"/>
                  <a:t>计数器</a:t>
                </a:r>
                <a:r>
                  <a:rPr lang="zh-CN" altLang="en-US" dirty="0" smtClean="0"/>
                  <a:t>：被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𝑁</m:t>
                    </m:r>
                  </m:oMath>
                </a14:m>
                <a:r>
                  <a:rPr lang="zh-CN" altLang="en-US" dirty="0" smtClean="0"/>
                  <a:t>整除</a:t>
                </a:r>
                <a:r>
                  <a:rPr lang="en-US" altLang="zh-CN" dirty="0" smtClean="0"/>
                  <a:t>(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𝑁</m:t>
                    </m:r>
                  </m:oMath>
                </a14:m>
                <a:r>
                  <a:rPr lang="zh-CN" altLang="en-US" dirty="0" smtClean="0"/>
                  <a:t>个状态</a:t>
                </a:r>
                <a:r>
                  <a:rPr lang="en-US" altLang="zh-CN" dirty="0" smtClean="0"/>
                  <a:t>)</a:t>
                </a:r>
                <a:r>
                  <a:rPr lang="zh-CN" altLang="en-US" dirty="0" smtClean="0"/>
                  <a:t>的计数器，如，</a:t>
                </a:r>
                <a:r>
                  <a:rPr lang="en-US" altLang="zh-CN" dirty="0" smtClean="0"/>
                  <a:t>BCD</a:t>
                </a:r>
                <a:r>
                  <a:rPr lang="zh-CN" altLang="en-US" dirty="0" smtClean="0"/>
                  <a:t>计数器</a:t>
                </a:r>
                <a:endParaRPr lang="en-US" altLang="zh-CN" dirty="0" smtClean="0"/>
              </a:p>
              <a:p>
                <a:pPr marL="342900" indent="-342900">
                  <a:lnSpc>
                    <a:spcPct val="150000"/>
                  </a:lnSpc>
                  <a:buFont typeface="Arial" pitchFamily="34" charset="0"/>
                  <a:buChar char="•"/>
                </a:pPr>
                <a:r>
                  <a:rPr lang="zh-CN" altLang="en-US" b="1" dirty="0" smtClean="0"/>
                  <a:t>常用计数器</a:t>
                </a:r>
                <a:r>
                  <a:rPr lang="zh-CN" altLang="en-US" dirty="0" smtClean="0"/>
                  <a:t>：</a:t>
                </a:r>
                <a:endParaRPr lang="en-US" altLang="zh-CN" dirty="0" smtClean="0"/>
              </a:p>
              <a:p>
                <a:pPr marL="800100" lvl="1" indent="-342900">
                  <a:lnSpc>
                    <a:spcPct val="150000"/>
                  </a:lnSpc>
                  <a:buFont typeface="Wingdings" pitchFamily="2" charset="2"/>
                  <a:buChar char="Ø"/>
                </a:pPr>
                <a:r>
                  <a:rPr lang="zh-CN" altLang="en-US" b="1" dirty="0" smtClean="0"/>
                  <a:t>同步计数器</a:t>
                </a:r>
                <a:r>
                  <a:rPr lang="zh-CN" altLang="en-US" dirty="0" smtClean="0"/>
                  <a:t>：所有触发器的时钟输入都连接到</a:t>
                </a:r>
                <a:r>
                  <a:rPr lang="zh-CN" altLang="en-US" b="1" dirty="0" smtClean="0"/>
                  <a:t>相同的时钟端</a:t>
                </a:r>
                <a:r>
                  <a:rPr lang="zh-CN" altLang="en-US" dirty="0" smtClean="0"/>
                  <a:t>。</a:t>
                </a:r>
              </a:p>
              <a:p>
                <a:pPr marL="800100" lvl="1" indent="-342900">
                  <a:lnSpc>
                    <a:spcPct val="150000"/>
                  </a:lnSpc>
                  <a:buFont typeface="Wingdings" pitchFamily="2" charset="2"/>
                  <a:buChar char="Ø"/>
                </a:pPr>
                <a:r>
                  <a:rPr lang="zh-CN" altLang="en-US" b="1" dirty="0" smtClean="0"/>
                  <a:t>行波计数器</a:t>
                </a:r>
                <a:r>
                  <a:rPr lang="zh-CN" altLang="en-US" dirty="0" smtClean="0"/>
                  <a:t>：部分或全部触发器的时钟输入没有共用一个时钟脉冲，而是由其他触发器提供。</a:t>
                </a:r>
                <a:r>
                  <a:rPr lang="en-US" altLang="zh-CN" dirty="0" smtClean="0"/>
                  <a:t/>
                </a:r>
                <a:br>
                  <a:rPr lang="en-US" altLang="zh-CN" dirty="0" smtClean="0"/>
                </a:br>
                <a:r>
                  <a:rPr lang="zh-CN" altLang="en-US" dirty="0" smtClean="0"/>
                  <a:t>每个触发器的输出用来触发其他</a:t>
                </a:r>
                <a:r>
                  <a:rPr lang="en-US" altLang="zh-CN" dirty="0" smtClean="0"/>
                  <a:t/>
                </a:r>
                <a:br>
                  <a:rPr lang="en-US" altLang="zh-CN" dirty="0" smtClean="0"/>
                </a:br>
                <a:r>
                  <a:rPr lang="zh-CN" altLang="en-US" dirty="0" smtClean="0"/>
                  <a:t>触发器。</a:t>
                </a:r>
                <a:endParaRPr lang="en-US" altLang="zh-CN" dirty="0" smtClean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" y="908720"/>
                <a:ext cx="9143441" cy="5632311"/>
              </a:xfrm>
              <a:prstGeom prst="rect">
                <a:avLst/>
              </a:prstGeom>
              <a:blipFill rotWithShape="0">
                <a:blip r:embed="rId4"/>
                <a:stretch>
                  <a:fillRect l="-867" r="-2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27CFC5-7FD8-49A5-BC14-6A12B5DF6A48}" type="slidenum">
              <a:rPr lang="en-US" altLang="zh-CN" smtClean="0"/>
              <a:pPr>
                <a:defRPr/>
              </a:pPr>
              <a:t>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82712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27CFC5-7FD8-49A5-BC14-6A12B5DF6A48}" type="slidenum">
              <a:rPr lang="en-US" altLang="zh-CN" smtClean="0"/>
              <a:pPr>
                <a:defRPr/>
              </a:pPr>
              <a:t>30</a:t>
            </a:fld>
            <a:endParaRPr lang="en-US" altLang="zh-CN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377" y="1594824"/>
            <a:ext cx="2520281" cy="15501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420911" y="188640"/>
            <a:ext cx="9188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/>
              <a:t>RAM</a:t>
            </a:r>
            <a:endParaRPr lang="zh-CN" altLang="en-US" sz="2800" b="1" dirty="0"/>
          </a:p>
        </p:txBody>
      </p:sp>
      <p:pic>
        <p:nvPicPr>
          <p:cNvPr id="7" name="Picture 2" descr="http://upload.wikimedia.org/wikipedia/commons/d/d3/RAM_n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47" t="40614" r="8519" b="44169"/>
          <a:stretch/>
        </p:blipFill>
        <p:spPr bwMode="auto">
          <a:xfrm>
            <a:off x="611560" y="805278"/>
            <a:ext cx="2321700" cy="679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474"/>
          <a:stretch/>
        </p:blipFill>
        <p:spPr bwMode="auto">
          <a:xfrm>
            <a:off x="384318" y="3262686"/>
            <a:ext cx="2975837" cy="15121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4869160"/>
            <a:ext cx="2520280" cy="19558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107504" y="5157192"/>
            <a:ext cx="1569660" cy="12913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/>
              <a:t>二维译码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zh-CN" altLang="en-US" dirty="0" smtClean="0"/>
              <a:t>多路复用技术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zh-CN" altLang="en-US" dirty="0" smtClean="0"/>
              <a:t>检错、纠错</a:t>
            </a:r>
            <a:endParaRPr lang="zh-CN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5496" y="31409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存储单元</a:t>
            </a:r>
            <a:endParaRPr lang="zh-CN" altLang="en-US" dirty="0"/>
          </a:p>
        </p:txBody>
      </p:sp>
      <p:grpSp>
        <p:nvGrpSpPr>
          <p:cNvPr id="20" name="组合 19"/>
          <p:cNvGrpSpPr/>
          <p:nvPr/>
        </p:nvGrpSpPr>
        <p:grpSpPr>
          <a:xfrm>
            <a:off x="5271171" y="188640"/>
            <a:ext cx="2829221" cy="2747028"/>
            <a:chOff x="5271171" y="188640"/>
            <a:chExt cx="2829221" cy="2747028"/>
          </a:xfrm>
        </p:grpSpPr>
        <p:sp>
          <p:nvSpPr>
            <p:cNvPr id="12" name="TextBox 11"/>
            <p:cNvSpPr txBox="1"/>
            <p:nvPr/>
          </p:nvSpPr>
          <p:spPr>
            <a:xfrm>
              <a:off x="5508104" y="188640"/>
              <a:ext cx="259228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2800" b="1"/>
              </a:lvl1pPr>
            </a:lstStyle>
            <a:p>
              <a:r>
                <a:rPr lang="en-US" altLang="zh-CN" dirty="0" smtClean="0"/>
                <a:t>ROM</a:t>
              </a:r>
              <a:r>
                <a:rPr lang="zh-CN" altLang="en-US" dirty="0" smtClean="0"/>
                <a:t>、</a:t>
              </a:r>
              <a:r>
                <a:rPr lang="en-US" altLang="zh-CN" dirty="0" smtClean="0"/>
                <a:t>PROM</a:t>
              </a:r>
              <a:endParaRPr lang="zh-CN" altLang="en-US" dirty="0"/>
            </a:p>
          </p:txBody>
        </p:sp>
        <p:pic>
          <p:nvPicPr>
            <p:cNvPr id="13" name="Picture 2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71171" y="787546"/>
              <a:ext cx="2757213" cy="5040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4" name="Picture 3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6096" y="1340768"/>
              <a:ext cx="2556601" cy="15949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21" name="组合 20"/>
          <p:cNvGrpSpPr/>
          <p:nvPr/>
        </p:nvGrpSpPr>
        <p:grpSpPr>
          <a:xfrm>
            <a:off x="4139952" y="2996952"/>
            <a:ext cx="4974301" cy="3690411"/>
            <a:chOff x="4139952" y="2996952"/>
            <a:chExt cx="4974301" cy="3690411"/>
          </a:xfrm>
        </p:grpSpPr>
        <p:pic>
          <p:nvPicPr>
            <p:cNvPr id="16" name="Picture 3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39952" y="3431134"/>
              <a:ext cx="2664296" cy="21436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7" name="Picture 5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56201" y="3429000"/>
              <a:ext cx="2358052" cy="322598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5" name="TextBox 14"/>
            <p:cNvSpPr txBox="1"/>
            <p:nvPr/>
          </p:nvSpPr>
          <p:spPr>
            <a:xfrm>
              <a:off x="5425448" y="2996952"/>
              <a:ext cx="74571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2800" b="1"/>
              </a:lvl1pPr>
            </a:lstStyle>
            <a:p>
              <a:r>
                <a:rPr lang="en-US" altLang="zh-CN" dirty="0" smtClean="0"/>
                <a:t>PLA</a:t>
              </a:r>
              <a:endParaRPr lang="en-US" altLang="zh-CN" dirty="0"/>
            </a:p>
          </p:txBody>
        </p:sp>
        <p:sp>
          <p:nvSpPr>
            <p:cNvPr id="18" name="矩形 17"/>
            <p:cNvSpPr/>
            <p:nvPr/>
          </p:nvSpPr>
          <p:spPr>
            <a:xfrm>
              <a:off x="5148064" y="5733256"/>
              <a:ext cx="987771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b="1" dirty="0"/>
                <a:t>CPLD</a:t>
              </a:r>
            </a:p>
            <a:p>
              <a:r>
                <a:rPr lang="en-US" altLang="zh-CN" sz="2800" b="1" dirty="0"/>
                <a:t>FPGA</a:t>
              </a:r>
              <a:endParaRPr lang="zh-CN" altLang="en-US" sz="2800" b="1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7883097" y="2996952"/>
              <a:ext cx="72135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2800" b="1"/>
              </a:lvl1pPr>
            </a:lstStyle>
            <a:p>
              <a:r>
                <a:rPr lang="en-US" altLang="zh-CN" dirty="0" smtClean="0"/>
                <a:t>PAL</a:t>
              </a:r>
              <a:endParaRPr lang="en-US" altLang="zh-CN" dirty="0"/>
            </a:p>
          </p:txBody>
        </p:sp>
      </p:grpSp>
    </p:spTree>
    <p:extLst>
      <p:ext uri="{BB962C8B-B14F-4D97-AF65-F5344CB8AC3E}">
        <p14:creationId xmlns:p14="http://schemas.microsoft.com/office/powerpoint/2010/main" val="847055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 dirty="0" smtClean="0">
                <a:solidFill>
                  <a:schemeClr val="folHlink"/>
                </a:solidFill>
              </a:rPr>
              <a:t>Memory Unit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81286" y="980728"/>
            <a:ext cx="8502649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b="1" dirty="0" smtClean="0"/>
              <a:t>存储器单元</a:t>
            </a:r>
            <a:r>
              <a:rPr lang="zh-CN" altLang="en-US" dirty="0" smtClean="0"/>
              <a:t>：用于信息存取，能够储存大量信息的单元集合。</a:t>
            </a:r>
            <a:endParaRPr lang="en-US" altLang="zh-CN" dirty="0" smtClean="0"/>
          </a:p>
          <a:p>
            <a:pPr marL="800100" lvl="1" indent="-342900">
              <a:lnSpc>
                <a:spcPct val="200000"/>
              </a:lnSpc>
              <a:buFont typeface="Wingdings" pitchFamily="2" charset="2"/>
              <a:buChar char="Ø"/>
            </a:pPr>
            <a:r>
              <a:rPr lang="en-US" altLang="zh-CN" dirty="0" smtClean="0"/>
              <a:t>ROM (</a:t>
            </a:r>
            <a:r>
              <a:rPr lang="en-US" altLang="zh-CN" b="1" dirty="0" smtClean="0"/>
              <a:t>R</a:t>
            </a:r>
            <a:r>
              <a:rPr lang="en-US" altLang="zh-CN" dirty="0" smtClean="0"/>
              <a:t>ead </a:t>
            </a:r>
            <a:r>
              <a:rPr lang="en-US" altLang="zh-CN" b="1" dirty="0" smtClean="0"/>
              <a:t>O</a:t>
            </a:r>
            <a:r>
              <a:rPr lang="en-US" altLang="zh-CN" dirty="0" smtClean="0"/>
              <a:t>nly </a:t>
            </a:r>
            <a:r>
              <a:rPr lang="en-US" altLang="zh-CN" b="1" dirty="0" smtClean="0"/>
              <a:t>M</a:t>
            </a:r>
            <a:r>
              <a:rPr lang="en-US" altLang="zh-CN" dirty="0" smtClean="0"/>
              <a:t>emory) </a:t>
            </a:r>
            <a:r>
              <a:rPr lang="zh-CN" altLang="en-US" b="1" dirty="0" smtClean="0"/>
              <a:t>只读存储器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zh-CN" altLang="en-US" dirty="0" smtClean="0"/>
              <a:t>读操作、</a:t>
            </a:r>
            <a:r>
              <a:rPr lang="en-US" altLang="zh-CN" dirty="0" smtClean="0"/>
              <a:t>(</a:t>
            </a:r>
            <a:r>
              <a:rPr lang="zh-CN" altLang="en-US" dirty="0" smtClean="0"/>
              <a:t>预先通过特殊方式写入：器件编程</a:t>
            </a:r>
            <a:r>
              <a:rPr lang="en-US" altLang="zh-CN" dirty="0" smtClean="0"/>
              <a:t>)</a:t>
            </a:r>
            <a:endParaRPr lang="zh-CN" altLang="en-US" dirty="0" smtClean="0"/>
          </a:p>
          <a:p>
            <a:pPr marL="800100" lvl="1" indent="-342900">
              <a:lnSpc>
                <a:spcPct val="200000"/>
              </a:lnSpc>
              <a:buFont typeface="Wingdings" pitchFamily="2" charset="2"/>
              <a:buChar char="Ø"/>
            </a:pPr>
            <a:r>
              <a:rPr lang="en-US" altLang="zh-CN" dirty="0" smtClean="0"/>
              <a:t>RAM (</a:t>
            </a:r>
            <a:r>
              <a:rPr lang="en-US" altLang="zh-CN" b="1" dirty="0" smtClean="0"/>
              <a:t>R</a:t>
            </a:r>
            <a:r>
              <a:rPr lang="en-US" altLang="zh-CN" dirty="0" smtClean="0"/>
              <a:t>andom </a:t>
            </a:r>
            <a:r>
              <a:rPr lang="en-US" altLang="zh-CN" b="1" dirty="0" smtClean="0"/>
              <a:t>A</a:t>
            </a:r>
            <a:r>
              <a:rPr lang="en-US" altLang="zh-CN" dirty="0" smtClean="0"/>
              <a:t>ccess </a:t>
            </a:r>
            <a:r>
              <a:rPr lang="en-US" altLang="zh-CN" b="1" dirty="0" smtClean="0"/>
              <a:t>M</a:t>
            </a:r>
            <a:r>
              <a:rPr lang="en-US" altLang="zh-CN" dirty="0" smtClean="0"/>
              <a:t>emory) </a:t>
            </a:r>
            <a:r>
              <a:rPr lang="zh-CN" altLang="en-US" b="1" dirty="0" smtClean="0"/>
              <a:t>随机存取存储器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zh-CN" altLang="en-US" dirty="0" smtClean="0"/>
              <a:t>读操作、写操作</a:t>
            </a:r>
            <a:endParaRPr lang="en-US" altLang="zh-CN" dirty="0" smtClean="0"/>
          </a:p>
        </p:txBody>
      </p:sp>
      <p:sp>
        <p:nvSpPr>
          <p:cNvPr id="3" name="文本框 2"/>
          <p:cNvSpPr txBox="1"/>
          <p:nvPr/>
        </p:nvSpPr>
        <p:spPr>
          <a:xfrm>
            <a:off x="299989" y="4838388"/>
            <a:ext cx="478528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/>
              <a:t>以</a:t>
            </a:r>
            <a:r>
              <a:rPr lang="zh-CN" altLang="en-US" b="1" dirty="0" smtClean="0"/>
              <a:t>存储器</a:t>
            </a:r>
            <a:r>
              <a:rPr lang="zh-CN" altLang="en-US" dirty="0" smtClean="0"/>
              <a:t>为中心：</a:t>
            </a:r>
            <a:endParaRPr lang="en-US" altLang="zh-CN" dirty="0" smtClean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/>
              <a:t>从存储器中取出信息</a:t>
            </a:r>
            <a:r>
              <a:rPr lang="en-US" altLang="zh-CN" dirty="0" smtClean="0"/>
              <a:t>——</a:t>
            </a:r>
            <a:r>
              <a:rPr lang="zh-CN" altLang="en-US" b="1" dirty="0" smtClean="0">
                <a:solidFill>
                  <a:srgbClr val="FF0000"/>
                </a:solidFill>
              </a:rPr>
              <a:t>读操作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/>
              <a:t>存储器接受外部信息</a:t>
            </a:r>
            <a:r>
              <a:rPr lang="en-US" altLang="zh-CN" dirty="0" smtClean="0"/>
              <a:t>——</a:t>
            </a:r>
            <a:r>
              <a:rPr lang="zh-CN" altLang="en-US" b="1" dirty="0" smtClean="0">
                <a:solidFill>
                  <a:srgbClr val="FF0000"/>
                </a:solidFill>
              </a:rPr>
              <a:t>写操作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5678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8768" y="980728"/>
            <a:ext cx="9036496" cy="5760640"/>
          </a:xfrm>
        </p:spPr>
        <p:txBody>
          <a:bodyPr/>
          <a:lstStyle/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zh-CN" altLang="en-US" sz="2800" b="1" dirty="0" smtClean="0"/>
              <a:t>可编程逻辑器件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(PLD)</a:t>
            </a:r>
            <a:r>
              <a:rPr lang="zh-CN" altLang="en-US" sz="2800" dirty="0" smtClean="0"/>
              <a:t>：由逻辑门构成的集成电路。</a:t>
            </a:r>
            <a:r>
              <a:rPr lang="en-US" altLang="zh-CN" sz="2800" dirty="0" smtClean="0"/>
              <a:t/>
            </a:r>
            <a:br>
              <a:rPr lang="en-US" altLang="zh-CN" sz="2800" dirty="0" smtClean="0"/>
            </a:br>
            <a:r>
              <a:rPr lang="zh-CN" altLang="en-US" sz="2400" dirty="0" smtClean="0">
                <a:latin typeface="楷体" pitchFamily="49" charset="-122"/>
                <a:ea typeface="楷体" pitchFamily="49" charset="-122"/>
              </a:rPr>
              <a:t>门之间通过</a:t>
            </a:r>
            <a:r>
              <a:rPr lang="zh-CN" altLang="en-US" sz="2400" u="sng" dirty="0" smtClean="0">
                <a:latin typeface="楷体" pitchFamily="49" charset="-122"/>
                <a:ea typeface="楷体" pitchFamily="49" charset="-122"/>
              </a:rPr>
              <a:t>类似于</a:t>
            </a:r>
            <a:r>
              <a:rPr lang="zh-CN" altLang="en-US" sz="2400" b="1" dirty="0" smtClean="0">
                <a:latin typeface="楷体" pitchFamily="49" charset="-122"/>
                <a:ea typeface="楷体" pitchFamily="49" charset="-122"/>
              </a:rPr>
              <a:t>熔丝</a:t>
            </a:r>
            <a:r>
              <a:rPr lang="zh-CN" altLang="en-US" sz="2400" dirty="0" smtClean="0">
                <a:latin typeface="楷体" pitchFamily="49" charset="-122"/>
                <a:ea typeface="楷体" pitchFamily="49" charset="-122"/>
              </a:rPr>
              <a:t>的电子开关来相互连接。</a:t>
            </a:r>
            <a:r>
              <a:rPr lang="en-US" altLang="zh-CN" sz="2400" dirty="0" smtClean="0">
                <a:latin typeface="楷体" pitchFamily="49" charset="-122"/>
                <a:ea typeface="楷体" pitchFamily="49" charset="-122"/>
              </a:rPr>
              <a:t/>
            </a:r>
            <a:br>
              <a:rPr lang="en-US" altLang="zh-CN" sz="2400" dirty="0" smtClean="0">
                <a:latin typeface="楷体" pitchFamily="49" charset="-122"/>
                <a:ea typeface="楷体" pitchFamily="49" charset="-122"/>
              </a:rPr>
            </a:br>
            <a:r>
              <a:rPr lang="zh-CN" altLang="en-US" sz="2400" dirty="0" smtClean="0">
                <a:latin typeface="楷体" pitchFamily="49" charset="-122"/>
                <a:ea typeface="楷体" pitchFamily="49" charset="-122"/>
              </a:rPr>
              <a:t>起初，器件的所有熔丝都是完好的，没有被熔断。对器件编程时，熔断那些不需要连接的熔丝，便可产生预定的逻辑功能。</a:t>
            </a:r>
            <a:endParaRPr lang="en-US" altLang="zh-CN" sz="2800" dirty="0" smtClean="0">
              <a:latin typeface="楷体" pitchFamily="49" charset="-122"/>
              <a:ea typeface="楷体" pitchFamily="49" charset="-122"/>
            </a:endParaRPr>
          </a:p>
          <a:p>
            <a:pPr lvl="1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400" dirty="0" smtClean="0"/>
              <a:t>只读存储器 </a:t>
            </a:r>
            <a:r>
              <a:rPr lang="en-US" altLang="zh-CN" sz="2400" dirty="0" smtClean="0"/>
              <a:t>ROM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400" dirty="0" smtClean="0"/>
              <a:t>可编程逻辑阵列 </a:t>
            </a:r>
            <a:r>
              <a:rPr lang="en-US" altLang="zh-CN" sz="2400" dirty="0" smtClean="0"/>
              <a:t>PLA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400" dirty="0" smtClean="0"/>
              <a:t>可编程阵列逻辑 </a:t>
            </a:r>
            <a:r>
              <a:rPr lang="en-US" altLang="zh-CN" sz="2400" dirty="0" smtClean="0"/>
              <a:t>PAL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400" dirty="0" smtClean="0"/>
              <a:t>现场可编程门阵列 </a:t>
            </a:r>
            <a:r>
              <a:rPr lang="en-US" altLang="zh-CN" sz="2400" dirty="0" smtClean="0"/>
              <a:t>FPGA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endParaRPr lang="en-US" altLang="zh-CN" sz="1200" dirty="0" smtClean="0"/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800" dirty="0" smtClean="0"/>
              <a:t>典型的</a:t>
            </a:r>
            <a:r>
              <a:rPr lang="en-US" altLang="zh-CN" sz="2800" dirty="0" smtClean="0"/>
              <a:t>PLD</a:t>
            </a:r>
            <a:r>
              <a:rPr lang="zh-CN" altLang="en-US" sz="2800" dirty="0" smtClean="0"/>
              <a:t>包含百万门，通过千百万个路径相互连接。</a:t>
            </a:r>
            <a:endParaRPr lang="zh-CN" altLang="en-US" sz="2800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27CFC5-7FD8-49A5-BC14-6A12B5DF6A48}" type="slidenum">
              <a:rPr lang="en-US" altLang="zh-CN" smtClean="0"/>
              <a:pPr>
                <a:defRPr/>
              </a:pPr>
              <a:t>32</a:t>
            </a:fld>
            <a:endParaRPr lang="en-US" altLang="zh-CN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b="1" dirty="0" smtClean="0"/>
              <a:t>P</a:t>
            </a:r>
            <a:r>
              <a:rPr lang="en-US" altLang="zh-CN" sz="3200" dirty="0" smtClean="0"/>
              <a:t>rogrammable </a:t>
            </a:r>
            <a:r>
              <a:rPr lang="en-US" altLang="zh-CN" sz="3200" b="1" dirty="0" smtClean="0"/>
              <a:t>L</a:t>
            </a:r>
            <a:r>
              <a:rPr lang="en-US" altLang="zh-CN" sz="3200" dirty="0" smtClean="0"/>
              <a:t>ogic </a:t>
            </a:r>
            <a:r>
              <a:rPr lang="en-US" altLang="zh-CN" sz="3200" b="1" dirty="0" smtClean="0"/>
              <a:t>D</a:t>
            </a:r>
            <a:r>
              <a:rPr lang="en-US" altLang="zh-CN" sz="3200" dirty="0" smtClean="0"/>
              <a:t>evice</a:t>
            </a:r>
            <a:br>
              <a:rPr lang="en-US" altLang="zh-CN" sz="3200" dirty="0" smtClean="0"/>
            </a:br>
            <a:r>
              <a:rPr lang="zh-CN" altLang="en-US" sz="3200" dirty="0" smtClean="0"/>
              <a:t>可编程逻辑器件</a:t>
            </a:r>
            <a:endParaRPr lang="zh-CN" altLang="en-US" sz="3200" dirty="0"/>
          </a:p>
        </p:txBody>
      </p:sp>
      <p:pic>
        <p:nvPicPr>
          <p:cNvPr id="17408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3140968"/>
            <a:ext cx="2543175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086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177" y="4437112"/>
            <a:ext cx="2510061" cy="1228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99357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27CFC5-7FD8-49A5-BC14-6A12B5DF6A48}" type="slidenum">
              <a:rPr lang="en-US" altLang="zh-CN" smtClean="0"/>
              <a:pPr>
                <a:defRPr/>
              </a:pPr>
              <a:t>33</a:t>
            </a:fld>
            <a:endParaRPr lang="en-US" altLang="zh-CN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b="1" dirty="0" smtClean="0"/>
              <a:t>P</a:t>
            </a:r>
            <a:r>
              <a:rPr lang="en-US" altLang="zh-CN" sz="3200" dirty="0" smtClean="0"/>
              <a:t>rogrammable </a:t>
            </a:r>
            <a:r>
              <a:rPr lang="en-US" altLang="zh-CN" sz="3200" b="1" dirty="0" smtClean="0"/>
              <a:t>L</a:t>
            </a:r>
            <a:r>
              <a:rPr lang="en-US" altLang="zh-CN" sz="3200" dirty="0" smtClean="0"/>
              <a:t>ogic </a:t>
            </a:r>
            <a:r>
              <a:rPr lang="en-US" altLang="zh-CN" sz="3200" b="1" dirty="0" smtClean="0"/>
              <a:t>D</a:t>
            </a:r>
            <a:r>
              <a:rPr lang="en-US" altLang="zh-CN" sz="3200" dirty="0" smtClean="0"/>
              <a:t>evice</a:t>
            </a:r>
            <a:br>
              <a:rPr lang="en-US" altLang="zh-CN" sz="3200" dirty="0" smtClean="0"/>
            </a:br>
            <a:r>
              <a:rPr lang="zh-CN" altLang="en-US" sz="3200" dirty="0" smtClean="0"/>
              <a:t>可编程逻辑器件</a:t>
            </a:r>
            <a:endParaRPr lang="zh-CN" altLang="en-US" sz="3200" dirty="0"/>
          </a:p>
        </p:txBody>
      </p:sp>
      <p:pic>
        <p:nvPicPr>
          <p:cNvPr id="17408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5512643"/>
            <a:ext cx="2543175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086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7541" y="5469780"/>
            <a:ext cx="2343150" cy="1228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6" y="993980"/>
            <a:ext cx="9139403" cy="43963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48897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1" name="Rectangle 3"/>
          <p:cNvSpPr>
            <a:spLocks noGrp="1" noChangeArrowheads="1"/>
          </p:cNvSpPr>
          <p:nvPr>
            <p:ph idx="1"/>
          </p:nvPr>
        </p:nvSpPr>
        <p:spPr>
          <a:xfrm>
            <a:off x="251520" y="1196752"/>
            <a:ext cx="8712968" cy="5517232"/>
          </a:xfrm>
        </p:spPr>
        <p:txBody>
          <a:bodyPr/>
          <a:lstStyle/>
          <a:p>
            <a:pPr marL="0" indent="0" eaLnBrk="1" hangingPunct="1">
              <a:lnSpc>
                <a:spcPct val="150000"/>
              </a:lnSpc>
              <a:buNone/>
              <a:tabLst>
                <a:tab pos="5646738" algn="l"/>
              </a:tabLst>
            </a:pP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</a:rPr>
              <a:t>5.5.1 </a:t>
            </a:r>
            <a:r>
              <a:rPr lang="en-US" altLang="zh-CN" sz="2400" dirty="0" smtClean="0">
                <a:solidFill>
                  <a:schemeClr val="bg1">
                    <a:lumMod val="50000"/>
                  </a:schemeClr>
                </a:solidFill>
              </a:rPr>
              <a:t>Introduction	</a:t>
            </a:r>
            <a:r>
              <a:rPr lang="zh-CN" altLang="en-US" sz="2400" dirty="0" smtClean="0">
                <a:solidFill>
                  <a:schemeClr val="bg1">
                    <a:lumMod val="50000"/>
                  </a:schemeClr>
                </a:solidFill>
              </a:rPr>
              <a:t>概述</a:t>
            </a:r>
            <a:endParaRPr lang="en-US" altLang="zh-CN" sz="24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eaLnBrk="1" hangingPunct="1">
              <a:lnSpc>
                <a:spcPct val="150000"/>
              </a:lnSpc>
              <a:buNone/>
              <a:tabLst>
                <a:tab pos="5646738" algn="l"/>
              </a:tabLst>
            </a:pPr>
            <a:r>
              <a:rPr lang="en-US" altLang="zh-CN" sz="2400" b="1" dirty="0"/>
              <a:t>5.5.2 </a:t>
            </a:r>
            <a:r>
              <a:rPr lang="en-US" altLang="zh-CN" sz="2400" b="1" dirty="0">
                <a:solidFill>
                  <a:srgbClr val="FF0000"/>
                </a:solidFill>
              </a:rPr>
              <a:t>R</a:t>
            </a:r>
            <a:r>
              <a:rPr lang="en-US" altLang="zh-CN" sz="2400" b="1" dirty="0"/>
              <a:t>andom </a:t>
            </a:r>
            <a:r>
              <a:rPr lang="en-US" altLang="zh-CN" sz="2400" b="1" dirty="0">
                <a:solidFill>
                  <a:srgbClr val="FF0000"/>
                </a:solidFill>
              </a:rPr>
              <a:t>A</a:t>
            </a:r>
            <a:r>
              <a:rPr lang="en-US" altLang="zh-CN" sz="2400" b="1" dirty="0"/>
              <a:t>ccess </a:t>
            </a:r>
            <a:r>
              <a:rPr lang="en-US" altLang="zh-CN" sz="2400" b="1" dirty="0">
                <a:solidFill>
                  <a:srgbClr val="FF0000"/>
                </a:solidFill>
              </a:rPr>
              <a:t>M</a:t>
            </a:r>
            <a:r>
              <a:rPr lang="en-US" altLang="zh-CN" sz="2400" b="1" dirty="0"/>
              <a:t>emory </a:t>
            </a:r>
            <a:r>
              <a:rPr lang="en-US" altLang="zh-CN" sz="2400" b="1" dirty="0" smtClean="0"/>
              <a:t>(RAM)</a:t>
            </a:r>
            <a:r>
              <a:rPr lang="en-US" altLang="zh-CN" sz="2400" b="1" dirty="0"/>
              <a:t>	</a:t>
            </a:r>
            <a:r>
              <a:rPr lang="zh-CN" altLang="en-US" sz="2400" b="1" dirty="0"/>
              <a:t>随机存取存储器</a:t>
            </a:r>
            <a:endParaRPr lang="en-US" altLang="zh-CN" sz="2400" b="1" dirty="0"/>
          </a:p>
          <a:p>
            <a:pPr marL="0" indent="0" eaLnBrk="1" hangingPunct="1">
              <a:lnSpc>
                <a:spcPct val="150000"/>
              </a:lnSpc>
              <a:buNone/>
              <a:tabLst>
                <a:tab pos="5646738" algn="l"/>
              </a:tabLst>
            </a:pP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</a:rPr>
              <a:t>5.5.3 Memory Decoding </a:t>
            </a:r>
            <a:r>
              <a:rPr lang="en-US" altLang="zh-CN" sz="2400" dirty="0" smtClean="0">
                <a:solidFill>
                  <a:schemeClr val="bg1">
                    <a:lumMod val="50000"/>
                  </a:schemeClr>
                </a:solidFill>
              </a:rPr>
              <a:t>	</a:t>
            </a:r>
            <a:r>
              <a:rPr lang="zh-CN" altLang="en-US" sz="2400" dirty="0" smtClean="0">
                <a:solidFill>
                  <a:schemeClr val="bg1">
                    <a:lumMod val="50000"/>
                  </a:schemeClr>
                </a:solidFill>
              </a:rPr>
              <a:t>存储器译码</a:t>
            </a:r>
            <a:endParaRPr lang="en-US" altLang="zh-CN" sz="24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eaLnBrk="1" hangingPunct="1">
              <a:lnSpc>
                <a:spcPct val="150000"/>
              </a:lnSpc>
              <a:buNone/>
              <a:tabLst>
                <a:tab pos="5646738" algn="l"/>
              </a:tabLst>
            </a:pP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</a:rPr>
              <a:t>5.5.4 Error Detection and Correction </a:t>
            </a:r>
            <a:r>
              <a:rPr lang="en-US" altLang="zh-CN" sz="2400" dirty="0" smtClean="0">
                <a:solidFill>
                  <a:schemeClr val="bg1">
                    <a:lumMod val="50000"/>
                  </a:schemeClr>
                </a:solidFill>
              </a:rPr>
              <a:t>	</a:t>
            </a:r>
            <a:r>
              <a:rPr lang="zh-CN" altLang="en-US" sz="2400" dirty="0" smtClean="0">
                <a:solidFill>
                  <a:schemeClr val="bg1">
                    <a:lumMod val="50000"/>
                  </a:schemeClr>
                </a:solidFill>
              </a:rPr>
              <a:t>检纠错</a:t>
            </a:r>
            <a:endParaRPr lang="en-US" altLang="zh-CN" sz="24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eaLnBrk="1" hangingPunct="1">
              <a:lnSpc>
                <a:spcPct val="150000"/>
              </a:lnSpc>
              <a:buNone/>
              <a:tabLst>
                <a:tab pos="5646738" algn="l"/>
              </a:tabLst>
            </a:pP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</a:rPr>
              <a:t>5.5.5 </a:t>
            </a:r>
            <a:r>
              <a:rPr lang="en-US" altLang="zh-CN" sz="2400" b="1" dirty="0">
                <a:solidFill>
                  <a:schemeClr val="bg1">
                    <a:lumMod val="50000"/>
                  </a:schemeClr>
                </a:solidFill>
              </a:rPr>
              <a:t>R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</a:rPr>
              <a:t>ead </a:t>
            </a:r>
            <a:r>
              <a:rPr lang="en-US" altLang="zh-CN" sz="2400" b="1" dirty="0">
                <a:solidFill>
                  <a:schemeClr val="bg1">
                    <a:lumMod val="50000"/>
                  </a:schemeClr>
                </a:solidFill>
              </a:rPr>
              <a:t>O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</a:rPr>
              <a:t>nly </a:t>
            </a:r>
            <a:r>
              <a:rPr lang="en-US" altLang="zh-CN" sz="2400" b="1" dirty="0">
                <a:solidFill>
                  <a:schemeClr val="bg1">
                    <a:lumMod val="50000"/>
                  </a:schemeClr>
                </a:solidFill>
              </a:rPr>
              <a:t>M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</a:rPr>
              <a:t>emory </a:t>
            </a:r>
            <a:r>
              <a:rPr lang="en-US" altLang="zh-CN" sz="2400" dirty="0" smtClean="0">
                <a:solidFill>
                  <a:schemeClr val="bg1">
                    <a:lumMod val="50000"/>
                  </a:schemeClr>
                </a:solidFill>
              </a:rPr>
              <a:t>(ROM)	</a:t>
            </a:r>
            <a:r>
              <a:rPr lang="zh-CN" altLang="en-US" sz="2400" dirty="0" smtClean="0">
                <a:solidFill>
                  <a:schemeClr val="bg1">
                    <a:lumMod val="50000"/>
                  </a:schemeClr>
                </a:solidFill>
              </a:rPr>
              <a:t>只读存储器</a:t>
            </a:r>
            <a:endParaRPr lang="en-US" altLang="zh-CN" sz="24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eaLnBrk="1" hangingPunct="1">
              <a:lnSpc>
                <a:spcPct val="150000"/>
              </a:lnSpc>
              <a:buNone/>
              <a:tabLst>
                <a:tab pos="5646738" algn="l"/>
              </a:tabLst>
            </a:pP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</a:rPr>
              <a:t>5.5.6 </a:t>
            </a:r>
            <a:r>
              <a:rPr lang="en-US" altLang="zh-CN" sz="2400" b="1" dirty="0">
                <a:solidFill>
                  <a:schemeClr val="bg1">
                    <a:lumMod val="50000"/>
                  </a:schemeClr>
                </a:solidFill>
              </a:rPr>
              <a:t>P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</a:rPr>
              <a:t>rogrammable </a:t>
            </a:r>
            <a:r>
              <a:rPr lang="en-US" altLang="zh-CN" sz="2400" b="1" dirty="0">
                <a:solidFill>
                  <a:schemeClr val="bg1">
                    <a:lumMod val="50000"/>
                  </a:schemeClr>
                </a:solidFill>
              </a:rPr>
              <a:t>L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</a:rPr>
              <a:t>ogic </a:t>
            </a:r>
            <a:r>
              <a:rPr lang="en-US" altLang="zh-CN" sz="2400" b="1" dirty="0">
                <a:solidFill>
                  <a:schemeClr val="bg1">
                    <a:lumMod val="50000"/>
                  </a:schemeClr>
                </a:solidFill>
              </a:rPr>
              <a:t>A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</a:rPr>
              <a:t>rray </a:t>
            </a:r>
            <a:r>
              <a:rPr lang="en-US" altLang="zh-CN" sz="2400" dirty="0" smtClean="0">
                <a:solidFill>
                  <a:schemeClr val="bg1">
                    <a:lumMod val="50000"/>
                  </a:schemeClr>
                </a:solidFill>
              </a:rPr>
              <a:t>(PLA)	</a:t>
            </a:r>
            <a:r>
              <a:rPr lang="zh-CN" altLang="en-US" sz="2400" dirty="0" smtClean="0">
                <a:solidFill>
                  <a:schemeClr val="bg1">
                    <a:lumMod val="50000"/>
                  </a:schemeClr>
                </a:solidFill>
              </a:rPr>
              <a:t>可编程逻辑阵列</a:t>
            </a:r>
            <a:endParaRPr lang="en-US" altLang="zh-CN" sz="24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eaLnBrk="1" hangingPunct="1">
              <a:lnSpc>
                <a:spcPct val="150000"/>
              </a:lnSpc>
              <a:buNone/>
              <a:tabLst>
                <a:tab pos="5646738" algn="l"/>
              </a:tabLst>
            </a:pP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</a:rPr>
              <a:t>5.5.7 </a:t>
            </a:r>
            <a:r>
              <a:rPr lang="en-US" altLang="zh-CN" sz="2400" b="1" dirty="0">
                <a:solidFill>
                  <a:schemeClr val="bg1">
                    <a:lumMod val="50000"/>
                  </a:schemeClr>
                </a:solidFill>
              </a:rPr>
              <a:t>P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</a:rPr>
              <a:t>rogrammable </a:t>
            </a:r>
            <a:r>
              <a:rPr lang="en-US" altLang="zh-CN" sz="2400" b="1" dirty="0">
                <a:solidFill>
                  <a:schemeClr val="bg1">
                    <a:lumMod val="50000"/>
                  </a:schemeClr>
                </a:solidFill>
              </a:rPr>
              <a:t>A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</a:rPr>
              <a:t>rray </a:t>
            </a:r>
            <a:r>
              <a:rPr lang="en-US" altLang="zh-CN" sz="2400" b="1" dirty="0">
                <a:solidFill>
                  <a:schemeClr val="bg1">
                    <a:lumMod val="50000"/>
                  </a:schemeClr>
                </a:solidFill>
              </a:rPr>
              <a:t>L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</a:rPr>
              <a:t>ogic </a:t>
            </a:r>
            <a:r>
              <a:rPr lang="en-US" altLang="zh-CN" sz="2400" dirty="0" smtClean="0">
                <a:solidFill>
                  <a:schemeClr val="bg1">
                    <a:lumMod val="50000"/>
                  </a:schemeClr>
                </a:solidFill>
              </a:rPr>
              <a:t>(PAL)	</a:t>
            </a:r>
            <a:r>
              <a:rPr lang="zh-CN" altLang="en-US" sz="2400" dirty="0" smtClean="0">
                <a:solidFill>
                  <a:schemeClr val="bg1">
                    <a:lumMod val="50000"/>
                  </a:schemeClr>
                </a:solidFill>
              </a:rPr>
              <a:t>可编程阵列逻辑</a:t>
            </a:r>
            <a:endParaRPr lang="en-US" altLang="zh-CN" sz="24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eaLnBrk="1" hangingPunct="1">
              <a:lnSpc>
                <a:spcPct val="150000"/>
              </a:lnSpc>
              <a:buNone/>
              <a:tabLst>
                <a:tab pos="5646738" algn="l"/>
              </a:tabLst>
            </a:pP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</a:rPr>
              <a:t>5.5.8 Sequential Programmable </a:t>
            </a:r>
            <a:r>
              <a:rPr lang="en-US" altLang="zh-CN" sz="2400" dirty="0" smtClean="0">
                <a:solidFill>
                  <a:schemeClr val="bg1">
                    <a:lumMod val="50000"/>
                  </a:schemeClr>
                </a:solidFill>
              </a:rPr>
              <a:t>Devices	 </a:t>
            </a:r>
            <a:r>
              <a:rPr lang="zh-CN" altLang="en-US" sz="2400" dirty="0" smtClean="0">
                <a:solidFill>
                  <a:schemeClr val="bg1">
                    <a:lumMod val="50000"/>
                  </a:schemeClr>
                </a:solidFill>
              </a:rPr>
              <a:t>时序可编程器件</a:t>
            </a:r>
            <a:endParaRPr lang="en-US" altLang="zh-CN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3730" name="Rectangle 2"/>
          <p:cNvSpPr>
            <a:spLocks noGrp="1" noChangeArrowheads="1"/>
          </p:cNvSpPr>
          <p:nvPr>
            <p:ph type="title"/>
          </p:nvPr>
        </p:nvSpPr>
        <p:spPr>
          <a:xfrm>
            <a:off x="323528" y="297719"/>
            <a:ext cx="8441109" cy="611001"/>
          </a:xfrm>
        </p:spPr>
        <p:txBody>
          <a:bodyPr/>
          <a:lstStyle/>
          <a:p>
            <a:pPr algn="ctr" eaLnBrk="1" hangingPunct="1"/>
            <a:r>
              <a:rPr lang="en-US" altLang="zh-CN" dirty="0" smtClean="0"/>
              <a:t>Contents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27CFC5-7FD8-49A5-BC14-6A12B5DF6A48}" type="slidenum">
              <a:rPr lang="en-US" altLang="zh-CN" smtClean="0"/>
              <a:pPr>
                <a:defRPr/>
              </a:pPr>
              <a:t>34</a:t>
            </a:fld>
            <a:endParaRPr lang="en-US" altLang="zh-CN"/>
          </a:p>
        </p:txBody>
      </p:sp>
      <p:sp>
        <p:nvSpPr>
          <p:cNvPr id="2" name="矩形 1"/>
          <p:cNvSpPr/>
          <p:nvPr/>
        </p:nvSpPr>
        <p:spPr>
          <a:xfrm>
            <a:off x="-36512" y="-20160"/>
            <a:ext cx="835292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</a:rPr>
              <a:t>Memory and Programmable </a:t>
            </a:r>
            <a:r>
              <a:rPr lang="en-US" altLang="zh-CN" sz="2000" dirty="0" smtClean="0">
                <a:solidFill>
                  <a:schemeClr val="bg1">
                    <a:lumMod val="50000"/>
                  </a:schemeClr>
                </a:solidFill>
              </a:rPr>
              <a:t>Logic  </a:t>
            </a:r>
            <a:r>
              <a:rPr lang="zh-CN" altLang="en-US" sz="2000" dirty="0" smtClean="0">
                <a:solidFill>
                  <a:schemeClr val="bg1">
                    <a:lumMod val="50000"/>
                  </a:schemeClr>
                </a:solidFill>
              </a:rPr>
              <a:t>存储器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</a:rPr>
              <a:t>和可编程逻辑器件</a:t>
            </a:r>
          </a:p>
        </p:txBody>
      </p:sp>
    </p:spTree>
    <p:extLst>
      <p:ext uri="{BB962C8B-B14F-4D97-AF65-F5344CB8AC3E}">
        <p14:creationId xmlns:p14="http://schemas.microsoft.com/office/powerpoint/2010/main" val="598226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8768" y="980728"/>
            <a:ext cx="9036496" cy="4176464"/>
          </a:xfrm>
        </p:spPr>
        <p:txBody>
          <a:bodyPr/>
          <a:lstStyle/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zh-CN" altLang="en-US" sz="2400" dirty="0" smtClean="0"/>
              <a:t>可以</a:t>
            </a:r>
            <a:r>
              <a:rPr lang="zh-CN" altLang="en-US" sz="2400" dirty="0"/>
              <a:t>随时读写（刷新时</a:t>
            </a:r>
            <a:r>
              <a:rPr lang="zh-CN" altLang="en-US" sz="2400" dirty="0" smtClean="0"/>
              <a:t>除外），且</a:t>
            </a:r>
            <a:r>
              <a:rPr lang="zh-CN" altLang="en-US" sz="2400" dirty="0"/>
              <a:t>速度很快</a:t>
            </a:r>
            <a:r>
              <a:rPr lang="zh-CN" altLang="en-US" sz="2400" dirty="0" smtClean="0"/>
              <a:t>，常</a:t>
            </a:r>
            <a:r>
              <a:rPr lang="zh-CN" altLang="en-US" sz="2400" dirty="0"/>
              <a:t>作为操作系统或其他正在运行中的程序的临时数据存储媒介。</a:t>
            </a:r>
          </a:p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en-US" altLang="zh-CN" sz="2400" b="1" dirty="0" smtClean="0"/>
              <a:t>RAM</a:t>
            </a:r>
            <a:r>
              <a:rPr lang="zh-CN" altLang="en-US" sz="2400" b="1" dirty="0" smtClean="0"/>
              <a:t>与</a:t>
            </a:r>
            <a:r>
              <a:rPr lang="en-US" altLang="zh-CN" sz="2400" b="1" dirty="0" smtClean="0"/>
              <a:t>CPU</a:t>
            </a:r>
            <a:r>
              <a:rPr lang="zh-CN" altLang="en-US" sz="2400" b="1" dirty="0" smtClean="0"/>
              <a:t>直接交换数据的内部存储器</a:t>
            </a:r>
            <a:r>
              <a:rPr lang="zh-CN" altLang="en-US" sz="2400" dirty="0" smtClean="0"/>
              <a:t>，也叫主存</a:t>
            </a:r>
            <a:r>
              <a:rPr lang="en-US" altLang="zh-CN" sz="2400" dirty="0" smtClean="0"/>
              <a:t>(Main memory) </a:t>
            </a:r>
            <a:r>
              <a:rPr lang="zh-CN" altLang="en-US" sz="2400" dirty="0" smtClean="0"/>
              <a:t>，</a:t>
            </a:r>
            <a:r>
              <a:rPr lang="zh-CN" altLang="en-US" sz="2400" dirty="0"/>
              <a:t>用来加载各式各样的程序与数据以供</a:t>
            </a:r>
            <a:r>
              <a:rPr lang="en-US" altLang="zh-CN" sz="2400" dirty="0"/>
              <a:t>CPU</a:t>
            </a:r>
            <a:r>
              <a:rPr lang="zh-CN" altLang="en-US" sz="2400" dirty="0"/>
              <a:t>直接运行与运用。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27CFC5-7FD8-49A5-BC14-6A12B5DF6A48}" type="slidenum">
              <a:rPr lang="en-US" altLang="zh-CN" smtClean="0"/>
              <a:pPr>
                <a:defRPr/>
              </a:pPr>
              <a:t>35</a:t>
            </a:fld>
            <a:endParaRPr lang="en-US" altLang="zh-CN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RAM </a:t>
            </a:r>
            <a:r>
              <a:rPr lang="zh-CN" altLang="en-US" dirty="0" smtClean="0"/>
              <a:t>随机存取存储器</a:t>
            </a:r>
            <a:endParaRPr lang="zh-CN" altLang="en-US" dirty="0"/>
          </a:p>
        </p:txBody>
      </p:sp>
      <p:pic>
        <p:nvPicPr>
          <p:cNvPr id="11" name="Picture 2" descr="http://upload.wikimedia.org/wikipedia/commons/9/9b/Generic_DDR_Memory_%28Xytram%29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95" b="12448"/>
          <a:stretch/>
        </p:blipFill>
        <p:spPr bwMode="auto">
          <a:xfrm>
            <a:off x="395536" y="3491551"/>
            <a:ext cx="8371982" cy="2273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矩形 11"/>
          <p:cNvSpPr/>
          <p:nvPr/>
        </p:nvSpPr>
        <p:spPr>
          <a:xfrm>
            <a:off x="1547664" y="5765194"/>
            <a:ext cx="574238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 smtClean="0"/>
              <a:t>Generic DDR-266 Memory in the 184pin </a:t>
            </a:r>
            <a:endParaRPr lang="zh-CN" altLang="en-US" sz="2000" dirty="0"/>
          </a:p>
        </p:txBody>
      </p:sp>
      <p:sp>
        <p:nvSpPr>
          <p:cNvPr id="13" name="矩形 12"/>
          <p:cNvSpPr/>
          <p:nvPr/>
        </p:nvSpPr>
        <p:spPr>
          <a:xfrm>
            <a:off x="251521" y="6125234"/>
            <a:ext cx="864096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 smtClean="0"/>
              <a:t>DDR</a:t>
            </a:r>
            <a:r>
              <a:rPr lang="zh-CN" altLang="en-US" sz="2000" dirty="0" smtClean="0"/>
              <a:t>：</a:t>
            </a:r>
            <a:r>
              <a:rPr lang="en-US" altLang="zh-CN" sz="2000" dirty="0" smtClean="0"/>
              <a:t>Double Date Rate SDRAM</a:t>
            </a:r>
            <a:r>
              <a:rPr lang="zh-CN" altLang="en-US" sz="2000" dirty="0" smtClean="0"/>
              <a:t>，双倍速率</a:t>
            </a:r>
            <a:r>
              <a:rPr lang="en-US" altLang="zh-CN" sz="2000" dirty="0" smtClean="0"/>
              <a:t>SDRAM(</a:t>
            </a:r>
            <a:r>
              <a:rPr lang="zh-CN" altLang="en-US" sz="2000" dirty="0"/>
              <a:t>同步动态随机存取内存</a:t>
            </a:r>
            <a:r>
              <a:rPr lang="en-US" altLang="zh-CN" sz="2000" dirty="0" smtClean="0"/>
              <a:t>)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550056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8768" y="908720"/>
            <a:ext cx="9036496" cy="3744416"/>
          </a:xfrm>
        </p:spPr>
        <p:txBody>
          <a:bodyPr/>
          <a:lstStyle/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zh-CN" altLang="en-US" sz="2400" b="1" dirty="0" smtClean="0"/>
              <a:t>随机存取</a:t>
            </a:r>
            <a:r>
              <a:rPr lang="zh-CN" altLang="en-US" sz="2400" dirty="0" smtClean="0"/>
              <a:t>：随机</a:t>
            </a:r>
            <a:r>
              <a:rPr lang="zh-CN" altLang="en-US" sz="2400" dirty="0"/>
              <a:t>地</a:t>
            </a:r>
            <a:r>
              <a:rPr lang="zh-CN" altLang="en-US" sz="2400" dirty="0" smtClean="0"/>
              <a:t>从存储器中存取信息，</a:t>
            </a:r>
            <a:r>
              <a:rPr lang="en-US" altLang="zh-CN" sz="2400" dirty="0" smtClean="0"/>
              <a:t/>
            </a:r>
            <a:br>
              <a:rPr lang="en-US" altLang="zh-CN" sz="2400" dirty="0" smtClean="0"/>
            </a:br>
            <a:r>
              <a:rPr lang="zh-CN" altLang="en-US" sz="2400" u="sng" dirty="0" smtClean="0"/>
              <a:t>从任何单元存取信息的时间都是相同的</a:t>
            </a:r>
            <a:r>
              <a:rPr lang="zh-CN" altLang="en-US" sz="2400" dirty="0" smtClean="0"/>
              <a:t>。</a:t>
            </a:r>
            <a:endParaRPr lang="en-US" altLang="zh-CN" sz="2400" dirty="0" smtClean="0"/>
          </a:p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zh-CN" altLang="en-US" sz="2400" b="1" dirty="0" smtClean="0"/>
              <a:t>易失性存储器</a:t>
            </a:r>
            <a:r>
              <a:rPr lang="zh-CN" altLang="en-US" sz="2400" dirty="0"/>
              <a:t>：当电源供应中断后</a:t>
            </a:r>
            <a:r>
              <a:rPr lang="zh-CN" altLang="en-US" sz="2400" dirty="0" smtClean="0"/>
              <a:t>，</a:t>
            </a:r>
            <a:r>
              <a:rPr lang="en-US" altLang="zh-CN" sz="2400" dirty="0" smtClean="0"/>
              <a:t/>
            </a:r>
            <a:br>
              <a:rPr lang="en-US" altLang="zh-CN" sz="2400" dirty="0" smtClean="0"/>
            </a:br>
            <a:r>
              <a:rPr lang="en-US" altLang="zh-CN" sz="2400" dirty="0" smtClean="0"/>
              <a:t>  </a:t>
            </a:r>
            <a:r>
              <a:rPr lang="zh-CN" altLang="en-US" sz="2400" dirty="0" smtClean="0"/>
              <a:t>存储器</a:t>
            </a:r>
            <a:r>
              <a:rPr lang="zh-CN" altLang="en-US" sz="2400" dirty="0"/>
              <a:t>所存储的数据便会消失的存储器</a:t>
            </a:r>
            <a:r>
              <a:rPr lang="zh-CN" altLang="en-US" sz="2400" dirty="0" smtClean="0"/>
              <a:t>。</a:t>
            </a:r>
            <a:endParaRPr lang="en-US" altLang="zh-CN" sz="2400" dirty="0" smtClean="0"/>
          </a:p>
          <a:p>
            <a:pPr lvl="1"/>
            <a:r>
              <a:rPr lang="en-US" altLang="zh-CN" sz="2200" dirty="0" smtClean="0"/>
              <a:t>SRAM</a:t>
            </a:r>
            <a:r>
              <a:rPr lang="zh-CN" altLang="en-US" sz="2200" dirty="0" smtClean="0"/>
              <a:t>（</a:t>
            </a:r>
            <a:r>
              <a:rPr lang="en-US" altLang="zh-CN" sz="2200" dirty="0" smtClean="0"/>
              <a:t>Static</a:t>
            </a:r>
            <a:r>
              <a:rPr lang="zh-CN" altLang="en-US" sz="2200" dirty="0" smtClean="0"/>
              <a:t>）</a:t>
            </a:r>
            <a:r>
              <a:rPr lang="en-US" altLang="zh-CN" sz="2200" dirty="0" smtClean="0"/>
              <a:t>6</a:t>
            </a:r>
            <a:r>
              <a:rPr lang="zh-CN" altLang="en-US" sz="2200" dirty="0" smtClean="0"/>
              <a:t>个晶体管存</a:t>
            </a:r>
            <a:r>
              <a:rPr lang="en-US" altLang="zh-CN" sz="2200" dirty="0" smtClean="0"/>
              <a:t>1</a:t>
            </a:r>
            <a:r>
              <a:rPr lang="zh-CN" altLang="en-US" sz="2200" dirty="0" smtClean="0"/>
              <a:t>位</a:t>
            </a:r>
          </a:p>
          <a:p>
            <a:pPr lvl="1"/>
            <a:r>
              <a:rPr lang="en-US" altLang="zh-CN" sz="2200" dirty="0" smtClean="0"/>
              <a:t>DRAM</a:t>
            </a:r>
            <a:r>
              <a:rPr lang="zh-CN" altLang="en-US" sz="2200" dirty="0"/>
              <a:t>（</a:t>
            </a:r>
            <a:r>
              <a:rPr lang="en-US" altLang="zh-CN" sz="2200" dirty="0" smtClean="0"/>
              <a:t>Dynamic</a:t>
            </a:r>
            <a:r>
              <a:rPr lang="zh-CN" altLang="en-US" sz="2200" dirty="0" smtClean="0"/>
              <a:t>）</a:t>
            </a:r>
            <a:r>
              <a:rPr lang="en-US" altLang="zh-CN" sz="2200" dirty="0" smtClean="0"/>
              <a:t>1</a:t>
            </a:r>
            <a:r>
              <a:rPr lang="zh-CN" altLang="en-US" sz="2200" dirty="0" smtClean="0"/>
              <a:t>个电容</a:t>
            </a:r>
            <a:r>
              <a:rPr lang="en-US" altLang="zh-CN" sz="2200" dirty="0" smtClean="0"/>
              <a:t>1</a:t>
            </a:r>
            <a:r>
              <a:rPr lang="zh-CN" altLang="en-US" sz="2200" dirty="0" smtClean="0"/>
              <a:t>个晶体管存</a:t>
            </a:r>
            <a:r>
              <a:rPr lang="en-US" altLang="zh-CN" sz="2200" dirty="0" smtClean="0"/>
              <a:t>1</a:t>
            </a:r>
            <a:r>
              <a:rPr lang="zh-CN" altLang="en-US" sz="2200" dirty="0" smtClean="0"/>
              <a:t>位</a:t>
            </a:r>
            <a:endParaRPr lang="zh-CN" altLang="en-US" sz="2200" dirty="0"/>
          </a:p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zh-CN" altLang="en-US" sz="2400" dirty="0" smtClean="0"/>
              <a:t>存储器以</a:t>
            </a:r>
            <a:r>
              <a:rPr lang="en-US" altLang="zh-CN" sz="2400" dirty="0" smtClean="0"/>
              <a:t>”</a:t>
            </a:r>
            <a:r>
              <a:rPr lang="zh-CN" altLang="en-US" sz="24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字</a:t>
            </a:r>
            <a:r>
              <a:rPr lang="en-US" altLang="zh-CN" sz="2400" dirty="0" smtClean="0"/>
              <a:t>”</a:t>
            </a:r>
            <a:r>
              <a:rPr lang="zh-CN" altLang="en-US" sz="2400" dirty="0" smtClean="0"/>
              <a:t>的形式储存信息，并以</a:t>
            </a:r>
            <a:r>
              <a:rPr lang="zh-CN" altLang="en-US" sz="2400" b="1" dirty="0" smtClean="0"/>
              <a:t>字</a:t>
            </a:r>
            <a:r>
              <a:rPr lang="zh-CN" altLang="en-US" sz="2400" dirty="0" smtClean="0"/>
              <a:t>为单位存取。</a:t>
            </a:r>
            <a:r>
              <a:rPr lang="en-US" altLang="zh-CN" sz="2400" dirty="0" smtClean="0"/>
              <a:t/>
            </a:r>
            <a:br>
              <a:rPr lang="en-US" altLang="zh-CN" sz="2400" dirty="0" smtClean="0"/>
            </a:br>
            <a:r>
              <a:rPr lang="zh-CN" altLang="en-US" sz="2400" dirty="0" smtClean="0"/>
              <a:t>存储器容量常常用它所能储存的字节数来表示。</a:t>
            </a:r>
            <a:endParaRPr lang="zh-CN" altLang="en-US" sz="2600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27CFC5-7FD8-49A5-BC14-6A12B5DF6A48}" type="slidenum">
              <a:rPr lang="en-US" altLang="zh-CN" smtClean="0"/>
              <a:pPr>
                <a:defRPr/>
              </a:pPr>
              <a:t>36</a:t>
            </a:fld>
            <a:endParaRPr lang="en-US" altLang="zh-CN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dirty="0" smtClean="0"/>
              <a:t>RAM </a:t>
            </a:r>
            <a:r>
              <a:rPr lang="zh-CN" altLang="en-US" b="1" dirty="0" smtClean="0"/>
              <a:t>随机</a:t>
            </a:r>
            <a:r>
              <a:rPr lang="zh-CN" altLang="en-US" dirty="0" smtClean="0"/>
              <a:t>存取存储器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395536" y="5079120"/>
            <a:ext cx="6408712" cy="18062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b="1" dirty="0" smtClean="0">
                <a:latin typeface="楷体" pitchFamily="49" charset="-122"/>
                <a:ea typeface="楷体" pitchFamily="49" charset="-122"/>
              </a:rPr>
              <a:t>字节</a:t>
            </a:r>
            <a:r>
              <a:rPr lang="zh-CN" altLang="en-US" dirty="0">
                <a:latin typeface="楷体" pitchFamily="49" charset="-122"/>
                <a:ea typeface="楷体" pitchFamily="49" charset="-122"/>
              </a:rPr>
              <a:t> </a:t>
            </a:r>
            <a:r>
              <a:rPr lang="zh-CN" altLang="en-US" dirty="0" smtClean="0">
                <a:latin typeface="楷体" pitchFamily="49" charset="-122"/>
                <a:ea typeface="楷体" pitchFamily="49" charset="-122"/>
              </a:rPr>
              <a:t>（</a:t>
            </a:r>
            <a:r>
              <a:rPr lang="en-US" altLang="zh-CN" dirty="0" smtClean="0">
                <a:latin typeface="楷体" pitchFamily="49" charset="-122"/>
                <a:ea typeface="楷体" pitchFamily="49" charset="-122"/>
              </a:rPr>
              <a:t>1 Byte = 8 bits</a:t>
            </a:r>
            <a:r>
              <a:rPr lang="zh-CN" altLang="en-US" dirty="0" smtClean="0">
                <a:latin typeface="楷体" pitchFamily="49" charset="-122"/>
                <a:ea typeface="楷体" pitchFamily="49" charset="-122"/>
              </a:rPr>
              <a:t>）</a:t>
            </a:r>
            <a:endParaRPr lang="en-US" altLang="zh-CN" dirty="0" smtClean="0">
              <a:latin typeface="楷体" pitchFamily="49" charset="-122"/>
              <a:ea typeface="楷体" pitchFamily="49" charset="-122"/>
            </a:endParaRPr>
          </a:p>
          <a:p>
            <a:pPr>
              <a:lnSpc>
                <a:spcPct val="120000"/>
              </a:lnSpc>
            </a:pPr>
            <a:r>
              <a:rPr lang="zh-CN" altLang="en-US" dirty="0" smtClean="0">
                <a:latin typeface="楷体" pitchFamily="49" charset="-122"/>
                <a:ea typeface="楷体" pitchFamily="49" charset="-122"/>
              </a:rPr>
              <a:t>字节：计算机</a:t>
            </a:r>
            <a:r>
              <a:rPr lang="zh-CN" altLang="en-US" dirty="0">
                <a:latin typeface="楷体" pitchFamily="49" charset="-122"/>
                <a:ea typeface="楷体" pitchFamily="49" charset="-122"/>
              </a:rPr>
              <a:t>信息计量单位，不分数据类型</a:t>
            </a:r>
            <a:r>
              <a:rPr lang="zh-CN" altLang="en-US" dirty="0" smtClean="0">
                <a:latin typeface="楷体" pitchFamily="49" charset="-122"/>
                <a:ea typeface="楷体" pitchFamily="49" charset="-122"/>
              </a:rPr>
              <a:t>。</a:t>
            </a:r>
            <a:endParaRPr lang="zh-CN" altLang="en-US" dirty="0">
              <a:latin typeface="楷体" pitchFamily="49" charset="-122"/>
              <a:ea typeface="楷体" pitchFamily="49" charset="-122"/>
            </a:endParaRPr>
          </a:p>
          <a:p>
            <a:pPr>
              <a:lnSpc>
                <a:spcPct val="120000"/>
              </a:lnSpc>
            </a:pPr>
            <a:r>
              <a:rPr lang="en-US" altLang="zh-CN" dirty="0" smtClean="0">
                <a:latin typeface="楷体" pitchFamily="49" charset="-122"/>
                <a:ea typeface="楷体" pitchFamily="49" charset="-122"/>
              </a:rPr>
              <a:t>Byte</a:t>
            </a:r>
            <a:r>
              <a:rPr lang="zh-CN" altLang="en-US" dirty="0" smtClean="0">
                <a:latin typeface="楷体" pitchFamily="49" charset="-122"/>
                <a:ea typeface="楷体" pitchFamily="49" charset="-122"/>
              </a:rPr>
              <a:t>缩写： </a:t>
            </a:r>
            <a:r>
              <a:rPr lang="en-US" altLang="zh-CN" dirty="0">
                <a:latin typeface="楷体" pitchFamily="49" charset="-122"/>
                <a:ea typeface="楷体" pitchFamily="49" charset="-122"/>
              </a:rPr>
              <a:t>B</a:t>
            </a:r>
            <a:r>
              <a:rPr lang="zh-CN" altLang="en-US" dirty="0">
                <a:latin typeface="楷体" pitchFamily="49" charset="-122"/>
                <a:ea typeface="楷体" pitchFamily="49" charset="-122"/>
              </a:rPr>
              <a:t>，例如 </a:t>
            </a:r>
            <a:r>
              <a:rPr lang="en-US" altLang="zh-CN" dirty="0">
                <a:latin typeface="楷体" pitchFamily="49" charset="-122"/>
                <a:ea typeface="楷体" pitchFamily="49" charset="-122"/>
              </a:rPr>
              <a:t>MB </a:t>
            </a:r>
            <a:r>
              <a:rPr lang="zh-CN" altLang="en-US" dirty="0">
                <a:latin typeface="楷体" pitchFamily="49" charset="-122"/>
                <a:ea typeface="楷体" pitchFamily="49" charset="-122"/>
              </a:rPr>
              <a:t>表示 </a:t>
            </a:r>
            <a:r>
              <a:rPr lang="en-US" altLang="zh-CN" dirty="0">
                <a:latin typeface="楷体" pitchFamily="49" charset="-122"/>
                <a:ea typeface="楷体" pitchFamily="49" charset="-122"/>
              </a:rPr>
              <a:t>Megabyte</a:t>
            </a:r>
            <a:r>
              <a:rPr lang="zh-CN" altLang="en-US" dirty="0" smtClean="0">
                <a:latin typeface="楷体" pitchFamily="49" charset="-122"/>
                <a:ea typeface="楷体" pitchFamily="49" charset="-122"/>
              </a:rPr>
              <a:t>；</a:t>
            </a:r>
            <a:endParaRPr lang="en-US" altLang="zh-CN" dirty="0" smtClean="0">
              <a:latin typeface="楷体" pitchFamily="49" charset="-122"/>
              <a:ea typeface="楷体" pitchFamily="49" charset="-122"/>
            </a:endParaRPr>
          </a:p>
          <a:p>
            <a:pPr>
              <a:lnSpc>
                <a:spcPct val="120000"/>
              </a:lnSpc>
            </a:pPr>
            <a:r>
              <a:rPr lang="en-US" altLang="zh-CN" dirty="0" smtClean="0">
                <a:latin typeface="楷体" pitchFamily="49" charset="-122"/>
                <a:ea typeface="楷体" pitchFamily="49" charset="-122"/>
              </a:rPr>
              <a:t>Bit </a:t>
            </a:r>
            <a:r>
              <a:rPr lang="zh-CN" altLang="en-US" dirty="0" smtClean="0">
                <a:latin typeface="楷体" pitchFamily="49" charset="-122"/>
                <a:ea typeface="楷体" pitchFamily="49" charset="-122"/>
              </a:rPr>
              <a:t>缩写： </a:t>
            </a:r>
            <a:r>
              <a:rPr lang="en-US" altLang="zh-CN" dirty="0">
                <a:latin typeface="楷体" pitchFamily="49" charset="-122"/>
                <a:ea typeface="楷体" pitchFamily="49" charset="-122"/>
              </a:rPr>
              <a:t>b</a:t>
            </a:r>
            <a:r>
              <a:rPr lang="zh-CN" altLang="en-US" dirty="0">
                <a:latin typeface="楷体" pitchFamily="49" charset="-122"/>
                <a:ea typeface="楷体" pitchFamily="49" charset="-122"/>
              </a:rPr>
              <a:t>，例如 </a:t>
            </a:r>
            <a:r>
              <a:rPr lang="en-US" altLang="zh-CN" dirty="0">
                <a:latin typeface="楷体" pitchFamily="49" charset="-122"/>
                <a:ea typeface="楷体" pitchFamily="49" charset="-122"/>
              </a:rPr>
              <a:t>Mb </a:t>
            </a:r>
            <a:r>
              <a:rPr lang="zh-CN" altLang="en-US" dirty="0">
                <a:latin typeface="楷体" pitchFamily="49" charset="-122"/>
                <a:ea typeface="楷体" pitchFamily="49" charset="-122"/>
              </a:rPr>
              <a:t>表示 </a:t>
            </a:r>
            <a:r>
              <a:rPr lang="en-US" altLang="zh-CN" dirty="0">
                <a:latin typeface="楷体" pitchFamily="49" charset="-122"/>
                <a:ea typeface="楷体" pitchFamily="49" charset="-122"/>
              </a:rPr>
              <a:t>Megabit</a:t>
            </a:r>
            <a:r>
              <a:rPr lang="zh-CN" altLang="en-US" dirty="0">
                <a:latin typeface="楷体" pitchFamily="49" charset="-122"/>
                <a:ea typeface="楷体" pitchFamily="49" charset="-122"/>
              </a:rPr>
              <a:t>。</a:t>
            </a:r>
          </a:p>
        </p:txBody>
      </p:sp>
      <p:pic>
        <p:nvPicPr>
          <p:cNvPr id="17510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2320" y="2492896"/>
            <a:ext cx="1557888" cy="40324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矩形 7"/>
          <p:cNvSpPr/>
          <p:nvPr/>
        </p:nvSpPr>
        <p:spPr>
          <a:xfrm>
            <a:off x="4211960" y="4695527"/>
            <a:ext cx="30989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10TB=</a:t>
            </a:r>
            <a:r>
              <a:rPr lang="zh-CN" altLang="en-US" dirty="0" smtClean="0">
                <a:solidFill>
                  <a:srgbClr val="FF0000"/>
                </a:solidFill>
              </a:rPr>
              <a:t>人脑</a:t>
            </a:r>
            <a:r>
              <a:rPr lang="zh-CN" altLang="en-US" dirty="0">
                <a:solidFill>
                  <a:srgbClr val="FF0000"/>
                </a:solidFill>
              </a:rPr>
              <a:t>的存储</a:t>
            </a:r>
            <a:r>
              <a:rPr lang="zh-CN" altLang="en-US" dirty="0" smtClean="0">
                <a:solidFill>
                  <a:srgbClr val="FF0000"/>
                </a:solidFill>
              </a:rPr>
              <a:t>量</a:t>
            </a:r>
            <a:r>
              <a:rPr lang="en-US" altLang="zh-CN" dirty="0" smtClean="0">
                <a:solidFill>
                  <a:srgbClr val="FF0000"/>
                </a:solidFill>
              </a:rPr>
              <a:t>?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201730" name="Picture 2" descr="File:SRAM Cell (6 Transistors).svg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2" y="-13996"/>
            <a:ext cx="2448272" cy="1836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File:Square array of mosfet cells read.png">
            <a:hlinkClick r:id="rId6"/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204" t="1756" r="4188" b="83611"/>
          <a:stretch/>
        </p:blipFill>
        <p:spPr bwMode="auto">
          <a:xfrm>
            <a:off x="6394419" y="2492896"/>
            <a:ext cx="970458" cy="1068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0546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8768" y="1017304"/>
            <a:ext cx="5099296" cy="5652056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sz="2800" dirty="0"/>
              <a:t>1</a:t>
            </a:r>
            <a:r>
              <a:rPr lang="zh-CN" altLang="en-US" sz="2800" dirty="0"/>
              <a:t>个</a:t>
            </a:r>
            <a:r>
              <a:rPr lang="en-US" altLang="zh-CN" sz="2800" dirty="0"/>
              <a:t>SRAM</a:t>
            </a:r>
            <a:r>
              <a:rPr lang="zh-CN" altLang="en-US" sz="2800" dirty="0" smtClean="0"/>
              <a:t>由 </a:t>
            </a:r>
            <a:r>
              <a:rPr lang="en-US" altLang="zh-CN" sz="2800" dirty="0" smtClean="0"/>
              <a:t>6</a:t>
            </a:r>
            <a:r>
              <a:rPr lang="zh-CN" altLang="en-US" sz="2800" dirty="0"/>
              <a:t>个晶体管</a:t>
            </a:r>
            <a:r>
              <a:rPr lang="zh-CN" altLang="en-US" sz="2800" dirty="0" smtClean="0"/>
              <a:t>组成</a:t>
            </a:r>
            <a:endParaRPr lang="zh-CN" altLang="en-US" sz="2800" dirty="0"/>
          </a:p>
          <a:p>
            <a:pPr>
              <a:lnSpc>
                <a:spcPct val="150000"/>
              </a:lnSpc>
            </a:pPr>
            <a:r>
              <a:rPr lang="en-US" altLang="zh-CN" sz="2800" dirty="0"/>
              <a:t>1</a:t>
            </a:r>
            <a:r>
              <a:rPr lang="zh-CN" altLang="en-US" sz="2800" dirty="0"/>
              <a:t>个</a:t>
            </a:r>
            <a:r>
              <a:rPr lang="en-US" altLang="zh-CN" sz="2800" dirty="0"/>
              <a:t>DRAM</a:t>
            </a:r>
            <a:r>
              <a:rPr lang="zh-CN" altLang="en-US" sz="2800" dirty="0" smtClean="0"/>
              <a:t>由 </a:t>
            </a:r>
            <a:r>
              <a:rPr lang="en-US" altLang="zh-CN" sz="2800" dirty="0" smtClean="0"/>
              <a:t>1</a:t>
            </a:r>
            <a:r>
              <a:rPr lang="zh-CN" altLang="en-US" sz="2800" dirty="0"/>
              <a:t>个</a:t>
            </a:r>
            <a:r>
              <a:rPr lang="en-US" altLang="zh-CN" sz="2800" dirty="0"/>
              <a:t>MOS</a:t>
            </a:r>
            <a:r>
              <a:rPr lang="zh-CN" altLang="en-US" sz="2800" dirty="0" smtClean="0"/>
              <a:t>晶体管</a:t>
            </a:r>
            <a:r>
              <a:rPr lang="en-US" altLang="zh-CN" sz="2800" dirty="0"/>
              <a:t> + 1</a:t>
            </a:r>
            <a:r>
              <a:rPr lang="zh-CN" altLang="en-US" sz="2800" dirty="0"/>
              <a:t>个电容</a:t>
            </a:r>
            <a:r>
              <a:rPr lang="zh-CN" altLang="en-US" sz="2800" dirty="0" smtClean="0"/>
              <a:t>组成。</a:t>
            </a:r>
            <a:endParaRPr lang="zh-CN" altLang="en-US" sz="2800" dirty="0"/>
          </a:p>
          <a:p>
            <a:pPr>
              <a:lnSpc>
                <a:spcPct val="150000"/>
              </a:lnSpc>
            </a:pPr>
            <a:r>
              <a:rPr lang="zh-CN" altLang="en-US" sz="2800" dirty="0" smtClean="0"/>
              <a:t>放置</a:t>
            </a:r>
            <a:r>
              <a:rPr lang="en-US" altLang="zh-CN" sz="2800" dirty="0" smtClean="0"/>
              <a:t>1</a:t>
            </a:r>
            <a:r>
              <a:rPr lang="zh-CN" altLang="en-US" sz="2800" dirty="0" smtClean="0"/>
              <a:t>个</a:t>
            </a:r>
            <a:r>
              <a:rPr lang="en-US" altLang="zh-CN" sz="2800" dirty="0" smtClean="0"/>
              <a:t>SRAM</a:t>
            </a:r>
            <a:r>
              <a:rPr lang="zh-CN" altLang="en-US" sz="2800" dirty="0" smtClean="0"/>
              <a:t>的芯片尺寸，可以放置</a:t>
            </a:r>
            <a:r>
              <a:rPr lang="en-US" altLang="zh-CN" sz="2800" dirty="0" smtClean="0"/>
              <a:t>4</a:t>
            </a:r>
            <a:r>
              <a:rPr lang="zh-CN" altLang="en-US" sz="2800" dirty="0" smtClean="0"/>
              <a:t>个</a:t>
            </a:r>
            <a:r>
              <a:rPr lang="en-US" altLang="zh-CN" sz="2800" dirty="0" smtClean="0"/>
              <a:t>DRAM</a:t>
            </a:r>
            <a:r>
              <a:rPr lang="zh-CN" altLang="en-US" sz="2800" dirty="0" smtClean="0"/>
              <a:t>。</a:t>
            </a:r>
            <a:endParaRPr lang="en-US" altLang="zh-CN" sz="2800" dirty="0" smtClean="0"/>
          </a:p>
          <a:p>
            <a:pPr>
              <a:lnSpc>
                <a:spcPct val="150000"/>
              </a:lnSpc>
            </a:pPr>
            <a:r>
              <a:rPr lang="en-US" altLang="zh-CN" sz="2800" dirty="0" smtClean="0"/>
              <a:t>DRAM</a:t>
            </a:r>
            <a:r>
              <a:rPr lang="zh-CN" altLang="en-US" sz="2800" dirty="0" smtClean="0"/>
              <a:t>每位成本比</a:t>
            </a:r>
            <a:r>
              <a:rPr lang="en-US" altLang="zh-CN" sz="2800" dirty="0" smtClean="0"/>
              <a:t>SRAM</a:t>
            </a:r>
            <a:r>
              <a:rPr lang="zh-CN" altLang="en-US" sz="2800" dirty="0" smtClean="0"/>
              <a:t>少。</a:t>
            </a:r>
            <a:endParaRPr lang="en-US" altLang="zh-CN" sz="2800" dirty="0" smtClean="0"/>
          </a:p>
          <a:p>
            <a:pPr>
              <a:lnSpc>
                <a:spcPct val="150000"/>
              </a:lnSpc>
            </a:pPr>
            <a:r>
              <a:rPr lang="en-US" altLang="zh-CN" sz="2800" dirty="0" smtClean="0"/>
              <a:t>DRAM</a:t>
            </a:r>
            <a:r>
              <a:rPr lang="zh-CN" altLang="en-US" sz="2800" dirty="0" smtClean="0"/>
              <a:t>容量：</a:t>
            </a:r>
            <a:r>
              <a:rPr lang="en-US" altLang="zh-CN" sz="2800" dirty="0" smtClean="0"/>
              <a:t>64KB</a:t>
            </a:r>
            <a:r>
              <a:rPr lang="zh-CN" altLang="en-US" sz="2800" dirty="0" smtClean="0"/>
              <a:t>～</a:t>
            </a:r>
            <a:r>
              <a:rPr lang="en-US" altLang="zh-CN" sz="2800" dirty="0" smtClean="0"/>
              <a:t>256MB</a:t>
            </a:r>
            <a:r>
              <a:rPr lang="en-US" altLang="zh-CN" sz="2800" dirty="0"/>
              <a:t>.</a:t>
            </a:r>
            <a:endParaRPr lang="en-US" altLang="zh-CN" sz="2800" dirty="0" smtClean="0"/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2800" dirty="0" smtClean="0">
                <a:latin typeface="楷体" pitchFamily="49" charset="-122"/>
                <a:ea typeface="楷体" pitchFamily="49" charset="-122"/>
              </a:rPr>
              <a:t>大容量需要二维地址译码器。</a:t>
            </a:r>
            <a:endParaRPr lang="zh-CN" altLang="en-US" sz="2800" dirty="0"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27CFC5-7FD8-49A5-BC14-6A12B5DF6A48}" type="slidenum">
              <a:rPr lang="en-US" altLang="zh-CN" smtClean="0"/>
              <a:pPr>
                <a:defRPr/>
              </a:pPr>
              <a:t>37</a:t>
            </a:fld>
            <a:endParaRPr lang="en-US" altLang="zh-CN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SRAM &amp; DRAM</a:t>
            </a:r>
            <a:endParaRPr lang="zh-CN" altLang="en-US" dirty="0"/>
          </a:p>
        </p:txBody>
      </p:sp>
      <p:pic>
        <p:nvPicPr>
          <p:cNvPr id="186370" name="Picture 2" descr="File:SRAM Cell (6 Transistors).svg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980728"/>
            <a:ext cx="3810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351253" y="3861048"/>
            <a:ext cx="328808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200" dirty="0" smtClean="0">
                <a:latin typeface="楷体" pitchFamily="49" charset="-122"/>
                <a:ea typeface="楷体" pitchFamily="49" charset="-122"/>
              </a:rPr>
              <a:t>1</a:t>
            </a:r>
            <a:r>
              <a:rPr lang="zh-CN" altLang="en-US" sz="2200" dirty="0" smtClean="0">
                <a:latin typeface="楷体" pitchFamily="49" charset="-122"/>
                <a:ea typeface="楷体" pitchFamily="49" charset="-122"/>
              </a:rPr>
              <a:t>个</a:t>
            </a:r>
            <a:r>
              <a:rPr lang="en-US" altLang="zh-CN" sz="2200" dirty="0" smtClean="0">
                <a:latin typeface="楷体" pitchFamily="49" charset="-122"/>
                <a:ea typeface="楷体" pitchFamily="49" charset="-122"/>
              </a:rPr>
              <a:t>SRAM</a:t>
            </a:r>
            <a:r>
              <a:rPr lang="zh-CN" altLang="en-US" sz="2200" dirty="0" smtClean="0">
                <a:latin typeface="楷体" pitchFamily="49" charset="-122"/>
                <a:ea typeface="楷体" pitchFamily="49" charset="-122"/>
              </a:rPr>
              <a:t>由</a:t>
            </a:r>
            <a:r>
              <a:rPr lang="en-US" altLang="zh-CN" sz="2200" dirty="0" smtClean="0">
                <a:latin typeface="楷体" pitchFamily="49" charset="-122"/>
                <a:ea typeface="楷体" pitchFamily="49" charset="-122"/>
              </a:rPr>
              <a:t>6</a:t>
            </a:r>
            <a:r>
              <a:rPr lang="zh-CN" altLang="en-US" sz="2200" dirty="0" smtClean="0">
                <a:latin typeface="楷体" pitchFamily="49" charset="-122"/>
                <a:ea typeface="楷体" pitchFamily="49" charset="-122"/>
              </a:rPr>
              <a:t>个晶体管组成</a:t>
            </a:r>
            <a:endParaRPr lang="zh-CN" altLang="en-US" sz="2200" dirty="0">
              <a:latin typeface="楷体" pitchFamily="49" charset="-122"/>
              <a:ea typeface="楷体" pitchFamily="49" charset="-122"/>
            </a:endParaRPr>
          </a:p>
        </p:txBody>
      </p:sp>
      <p:pic>
        <p:nvPicPr>
          <p:cNvPr id="7" name="Picture 2" descr="File:Square array of mosfet cells read.png">
            <a:hlinkClick r:id="rId5"/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204" t="1756" r="4188" b="83611"/>
          <a:stretch/>
        </p:blipFill>
        <p:spPr bwMode="auto">
          <a:xfrm>
            <a:off x="6458137" y="4291935"/>
            <a:ext cx="1281119" cy="1410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5292080" y="5733256"/>
            <a:ext cx="381642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200" dirty="0" smtClean="0">
                <a:latin typeface="楷体" pitchFamily="49" charset="-122"/>
                <a:ea typeface="楷体" pitchFamily="49" charset="-122"/>
              </a:rPr>
              <a:t>1</a:t>
            </a:r>
            <a:r>
              <a:rPr lang="zh-CN" altLang="en-US" sz="2200" dirty="0" smtClean="0">
                <a:latin typeface="楷体" pitchFamily="49" charset="-122"/>
                <a:ea typeface="楷体" pitchFamily="49" charset="-122"/>
              </a:rPr>
              <a:t>个</a:t>
            </a:r>
            <a:r>
              <a:rPr lang="en-US" altLang="zh-CN" sz="2200" dirty="0" smtClean="0">
                <a:latin typeface="楷体" pitchFamily="49" charset="-122"/>
                <a:ea typeface="楷体" pitchFamily="49" charset="-122"/>
              </a:rPr>
              <a:t>DRAM</a:t>
            </a:r>
            <a:r>
              <a:rPr lang="zh-CN" altLang="en-US" sz="2200" dirty="0" smtClean="0">
                <a:latin typeface="楷体" pitchFamily="49" charset="-122"/>
                <a:ea typeface="楷体" pitchFamily="49" charset="-122"/>
              </a:rPr>
              <a:t>由：</a:t>
            </a:r>
            <a:endParaRPr lang="en-US" altLang="zh-CN" sz="2200" dirty="0" smtClean="0">
              <a:latin typeface="楷体" pitchFamily="49" charset="-122"/>
              <a:ea typeface="楷体" pitchFamily="49" charset="-122"/>
            </a:endParaRPr>
          </a:p>
          <a:p>
            <a:pPr algn="ctr"/>
            <a:r>
              <a:rPr lang="en-US" altLang="zh-CN" sz="2200" dirty="0" smtClean="0">
                <a:latin typeface="楷体" pitchFamily="49" charset="-122"/>
                <a:ea typeface="楷体" pitchFamily="49" charset="-122"/>
              </a:rPr>
              <a:t>1</a:t>
            </a:r>
            <a:r>
              <a:rPr lang="zh-CN" altLang="en-US" sz="2200" dirty="0" smtClean="0">
                <a:latin typeface="楷体" pitchFamily="49" charset="-122"/>
                <a:ea typeface="楷体" pitchFamily="49" charset="-122"/>
              </a:rPr>
              <a:t>个</a:t>
            </a:r>
            <a:r>
              <a:rPr lang="en-US" altLang="zh-CN" sz="2200" dirty="0" smtClean="0">
                <a:latin typeface="楷体" pitchFamily="49" charset="-122"/>
                <a:ea typeface="楷体" pitchFamily="49" charset="-122"/>
              </a:rPr>
              <a:t>MOS</a:t>
            </a:r>
            <a:r>
              <a:rPr lang="zh-CN" altLang="en-US" sz="2200" dirty="0" smtClean="0">
                <a:latin typeface="楷体" pitchFamily="49" charset="-122"/>
                <a:ea typeface="楷体" pitchFamily="49" charset="-122"/>
              </a:rPr>
              <a:t>晶体管</a:t>
            </a:r>
            <a:r>
              <a:rPr lang="en-US" altLang="zh-CN" sz="2200" dirty="0" smtClean="0">
                <a:latin typeface="楷体" pitchFamily="49" charset="-122"/>
                <a:ea typeface="楷体" pitchFamily="49" charset="-122"/>
              </a:rPr>
              <a:t>+1</a:t>
            </a:r>
            <a:r>
              <a:rPr lang="zh-CN" altLang="en-US" sz="2200" dirty="0" smtClean="0">
                <a:latin typeface="楷体" pitchFamily="49" charset="-122"/>
                <a:ea typeface="楷体" pitchFamily="49" charset="-122"/>
              </a:rPr>
              <a:t>个电容组成</a:t>
            </a:r>
            <a:endParaRPr lang="zh-CN" altLang="en-US" sz="2200" dirty="0">
              <a:latin typeface="楷体" pitchFamily="49" charset="-122"/>
              <a:ea typeface="楷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50335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27CFC5-7FD8-49A5-BC14-6A12B5DF6A48}" type="slidenum">
              <a:rPr lang="en-US" altLang="zh-CN" smtClean="0"/>
              <a:pPr>
                <a:defRPr/>
              </a:pPr>
              <a:t>38</a:t>
            </a:fld>
            <a:endParaRPr lang="en-US" altLang="zh-CN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514400" y="72800"/>
            <a:ext cx="8522095" cy="835920"/>
          </a:xfrm>
        </p:spPr>
        <p:txBody>
          <a:bodyPr/>
          <a:lstStyle/>
          <a:p>
            <a:pPr algn="l"/>
            <a:r>
              <a:rPr lang="zh-CN" altLang="en-US" dirty="0" smtClean="0"/>
              <a:t>存储器单元</a:t>
            </a:r>
            <a:endParaRPr lang="zh-CN" altLang="en-US" dirty="0"/>
          </a:p>
        </p:txBody>
      </p:sp>
      <p:pic>
        <p:nvPicPr>
          <p:cNvPr id="17613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8904" y="72777"/>
            <a:ext cx="4419600" cy="2924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6140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770" y="2708920"/>
            <a:ext cx="4333875" cy="3981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2" descr="http://a2.att.hudong.com/08/55/01300000341200123347556003681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3" t="16837" r="6662" b="10030"/>
          <a:stretch/>
        </p:blipFill>
        <p:spPr bwMode="auto">
          <a:xfrm>
            <a:off x="5220072" y="4824111"/>
            <a:ext cx="3024337" cy="1917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14401" y="2031231"/>
            <a:ext cx="33858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存储器容量：</a:t>
            </a:r>
            <a:r>
              <a:rPr lang="en-US" altLang="zh-CN" dirty="0" smtClean="0"/>
              <a:t>1024 x </a:t>
            </a:r>
            <a:r>
              <a:rPr lang="en-US" altLang="zh-CN" dirty="0" smtClean="0">
                <a:solidFill>
                  <a:srgbClr val="FF0000"/>
                </a:solidFill>
              </a:rPr>
              <a:t>16</a:t>
            </a:r>
            <a:endParaRPr lang="zh-CN" altLang="en-US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35496" y="980728"/>
                <a:ext cx="4653408" cy="101566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2000" dirty="0" smtClean="0"/>
                  <a:t>1024</a:t>
                </a:r>
                <a:r>
                  <a:rPr lang="zh-CN" altLang="en-US" sz="2000" dirty="0"/>
                  <a:t>个</a:t>
                </a:r>
                <a:r>
                  <a:rPr lang="zh-CN" altLang="en-US" sz="2000" dirty="0">
                    <a:latin typeface="楷体" pitchFamily="49" charset="-122"/>
                    <a:ea typeface="楷体" pitchFamily="49" charset="-122"/>
                  </a:rPr>
                  <a:t>房间</a:t>
                </a:r>
                <a:r>
                  <a:rPr lang="zh-CN" altLang="en-US" sz="2000" dirty="0"/>
                  <a:t>，每个</a:t>
                </a:r>
                <a:r>
                  <a:rPr lang="zh-CN" altLang="en-US" sz="2000" dirty="0">
                    <a:latin typeface="楷体" pitchFamily="49" charset="-122"/>
                    <a:ea typeface="楷体" pitchFamily="49" charset="-122"/>
                  </a:rPr>
                  <a:t>房间</a:t>
                </a:r>
                <a:r>
                  <a:rPr lang="zh-CN" altLang="en-US" sz="2000" dirty="0"/>
                  <a:t>存放</a:t>
                </a:r>
                <a:r>
                  <a:rPr lang="en-US" altLang="zh-CN" sz="2000" dirty="0" smtClean="0">
                    <a:solidFill>
                      <a:srgbClr val="FF0000"/>
                    </a:solidFill>
                  </a:rPr>
                  <a:t>16</a:t>
                </a:r>
                <a:r>
                  <a:rPr lang="zh-CN" altLang="en-US" sz="2000" dirty="0" smtClean="0"/>
                  <a:t>位</a:t>
                </a:r>
                <a:r>
                  <a:rPr lang="en-US" altLang="zh-CN" sz="2000" dirty="0" smtClean="0"/>
                  <a:t>(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</a:rPr>
                  <a:t>位宽</a:t>
                </a:r>
                <a:r>
                  <a:rPr lang="en-US" altLang="zh-CN" sz="2000" dirty="0" smtClean="0"/>
                  <a:t>)</a:t>
                </a:r>
              </a:p>
              <a:p>
                <a:pPr algn="ctr"/>
                <a:r>
                  <a:rPr lang="zh-CN" altLang="en-US" sz="2000" dirty="0"/>
                  <a:t>数据需要</a:t>
                </a:r>
                <a:r>
                  <a:rPr lang="en-US" altLang="zh-CN" sz="2000" dirty="0" smtClean="0">
                    <a:solidFill>
                      <a:srgbClr val="0070C0"/>
                    </a:solidFill>
                  </a:rPr>
                  <a:t>10</a:t>
                </a:r>
                <a:r>
                  <a:rPr lang="zh-CN" altLang="en-US" sz="2000" dirty="0" smtClean="0"/>
                  <a:t>位二进制地址线宽度</a:t>
                </a:r>
                <a:r>
                  <a:rPr lang="en-US" altLang="zh-CN" sz="2000" dirty="0" smtClean="0"/>
                  <a:t>(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</a:rPr>
                  <a:t>字宽</a:t>
                </a:r>
                <a:r>
                  <a:rPr lang="en-US" altLang="zh-CN" sz="2000" dirty="0" smtClean="0"/>
                  <a:t>)</a:t>
                </a:r>
                <a:br>
                  <a:rPr lang="en-US" altLang="zh-CN" sz="2000" dirty="0" smtClean="0"/>
                </a:b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latin typeface="Cambria Math"/>
                          </a:rPr>
                          <m:t>2</m:t>
                        </m:r>
                      </m:e>
                      <m:sup>
                        <m:r>
                          <a:rPr lang="en-US" altLang="zh-CN" sz="2000" b="1" i="1" smtClean="0">
                            <a:solidFill>
                              <a:srgbClr val="0070C0"/>
                            </a:solidFill>
                            <a:latin typeface="Cambria Math"/>
                          </a:rPr>
                          <m:t>𝟏𝟎</m:t>
                        </m:r>
                      </m:sup>
                    </m:sSup>
                    <m:r>
                      <a:rPr lang="en-US" altLang="zh-CN" sz="2000" b="0" i="1" smtClean="0">
                        <a:latin typeface="Cambria Math"/>
                      </a:rPr>
                      <m:t>=1024</m:t>
                    </m:r>
                  </m:oMath>
                </a14:m>
                <a:r>
                  <a:rPr lang="zh-CN" altLang="en-US" sz="2000" dirty="0" smtClean="0"/>
                  <a:t> </a:t>
                </a:r>
                <a:r>
                  <a:rPr lang="en-US" altLang="zh-CN" sz="2000" dirty="0" smtClean="0"/>
                  <a:t>(</a:t>
                </a:r>
                <a:r>
                  <a:rPr lang="zh-CN" altLang="en-US" sz="2000" dirty="0">
                    <a:latin typeface="楷体" pitchFamily="49" charset="-122"/>
                    <a:ea typeface="楷体" pitchFamily="49" charset="-122"/>
                  </a:rPr>
                  <a:t>房间</a:t>
                </a:r>
                <a:r>
                  <a:rPr lang="en-US" altLang="zh-CN" sz="2000" dirty="0" smtClean="0"/>
                  <a:t>)</a:t>
                </a:r>
                <a:endParaRPr lang="zh-CN" altLang="en-US" sz="2000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96" y="980728"/>
                <a:ext cx="4653408" cy="1015663"/>
              </a:xfrm>
              <a:prstGeom prst="rect">
                <a:avLst/>
              </a:prstGeom>
              <a:blipFill rotWithShape="0">
                <a:blip r:embed="rId6"/>
                <a:stretch>
                  <a:fillRect l="-131" t="-4217" b="-108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5200836" y="3140968"/>
                <a:ext cx="3762569" cy="8375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b="1" dirty="0" smtClean="0"/>
                  <a:t>地址线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zh-CN" altLang="en-US" dirty="0" smtClean="0"/>
                  <a:t>限制了房间号数量</a:t>
                </a:r>
                <a:endParaRPr lang="en-US" altLang="zh-CN" dirty="0" smtClean="0"/>
              </a:p>
              <a:p>
                <a:pPr algn="ctr"/>
                <a:r>
                  <a:rPr lang="zh-CN" altLang="en-US" dirty="0" smtClean="0"/>
                  <a:t>房间数量</a:t>
                </a:r>
                <a14:m>
                  <m:oMath xmlns:m="http://schemas.openxmlformats.org/officeDocument/2006/math">
                    <m:r>
                      <a:rPr lang="zh-CN" altLang="en-US" i="1" smtClean="0">
                        <a:latin typeface="Cambria Math"/>
                      </a:rPr>
                      <m:t>≤</m:t>
                    </m:r>
                    <m:sSup>
                      <m:s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/>
                          </a:rPr>
                          <m:t>2</m:t>
                        </m:r>
                      </m:e>
                      <m:sup>
                        <m:r>
                          <a:rPr lang="en-US" altLang="zh-CN" b="0" i="1" smtClean="0">
                            <a:latin typeface="Cambria Math"/>
                          </a:rPr>
                          <m:t>𝑘</m:t>
                        </m:r>
                      </m:sup>
                    </m:sSup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0836" y="3140968"/>
                <a:ext cx="3762569" cy="837537"/>
              </a:xfrm>
              <a:prstGeom prst="rect">
                <a:avLst/>
              </a:prstGeom>
              <a:blipFill rotWithShape="0">
                <a:blip r:embed="rId7"/>
                <a:stretch>
                  <a:fillRect l="-2107" t="-7971" r="-2269" b="-130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4644008" y="4206060"/>
                <a:ext cx="143808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i="1">
                              <a:latin typeface="Cambria Math"/>
                            </a:rPr>
                            <m:t>2</m:t>
                          </m:r>
                        </m:e>
                        <m:sup>
                          <m:r>
                            <a:rPr lang="en-US" altLang="zh-CN" sz="2000" b="0" i="1" smtClean="0">
                              <a:latin typeface="Cambria Math"/>
                            </a:rPr>
                            <m:t>16</m:t>
                          </m:r>
                        </m:sup>
                      </m:sSup>
                      <m:r>
                        <a:rPr lang="en-US" altLang="zh-CN" sz="2000" b="0" i="1" smtClean="0">
                          <a:latin typeface="Cambria Math"/>
                        </a:rPr>
                        <m:t>=64</m:t>
                      </m:r>
                      <m:r>
                        <a:rPr lang="en-US" altLang="zh-CN" sz="2000" b="0" i="1" smtClean="0">
                          <a:latin typeface="Cambria Math"/>
                        </a:rPr>
                        <m:t>𝐾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4008" y="4206060"/>
                <a:ext cx="1438086" cy="400110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/>
              <p:cNvSpPr/>
              <p:nvPr/>
            </p:nvSpPr>
            <p:spPr>
              <a:xfrm>
                <a:off x="6223395" y="4221088"/>
                <a:ext cx="1300933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i="1">
                              <a:latin typeface="Cambria Math"/>
                            </a:rPr>
                            <m:t>2</m:t>
                          </m:r>
                        </m:e>
                        <m:sup>
                          <m:r>
                            <a:rPr lang="en-US" altLang="zh-CN" sz="2000" b="0" i="1" smtClean="0">
                              <a:latin typeface="Cambria Math"/>
                            </a:rPr>
                            <m:t>32</m:t>
                          </m:r>
                        </m:sup>
                      </m:sSup>
                      <m:r>
                        <a:rPr lang="en-US" altLang="zh-CN" sz="2000" b="0" i="1" smtClean="0">
                          <a:latin typeface="Cambria Math"/>
                        </a:rPr>
                        <m:t>=4</m:t>
                      </m:r>
                      <m:r>
                        <a:rPr lang="en-US" altLang="zh-CN" sz="2000" b="0" i="1" smtClean="0">
                          <a:latin typeface="Cambria Math"/>
                        </a:rPr>
                        <m:t>𝐺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3395" y="4221088"/>
                <a:ext cx="1300933" cy="400110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/>
              <p:cNvSpPr/>
              <p:nvPr/>
            </p:nvSpPr>
            <p:spPr>
              <a:xfrm>
                <a:off x="7681896" y="4221088"/>
                <a:ext cx="142660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i="1">
                              <a:latin typeface="Cambria Math"/>
                            </a:rPr>
                            <m:t>2</m:t>
                          </m:r>
                        </m:e>
                        <m:sup>
                          <m:r>
                            <a:rPr lang="en-US" altLang="zh-CN" sz="2000" b="0" i="1" smtClean="0">
                              <a:latin typeface="Cambria Math"/>
                            </a:rPr>
                            <m:t>64</m:t>
                          </m:r>
                        </m:sup>
                      </m:sSup>
                      <m:r>
                        <a:rPr lang="en-US" altLang="zh-CN" sz="2000" b="0" i="1" smtClean="0">
                          <a:latin typeface="Cambria Math"/>
                        </a:rPr>
                        <m:t>=18</m:t>
                      </m:r>
                      <m:r>
                        <a:rPr lang="en-US" altLang="zh-CN" sz="2000" b="0" i="1" smtClean="0">
                          <a:latin typeface="Cambria Math"/>
                        </a:rPr>
                        <m:t>𝐸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5" name="矩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1896" y="4221088"/>
                <a:ext cx="1426608" cy="400110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椭圆 1"/>
          <p:cNvSpPr/>
          <p:nvPr/>
        </p:nvSpPr>
        <p:spPr bwMode="auto">
          <a:xfrm>
            <a:off x="193770" y="3537012"/>
            <a:ext cx="1065862" cy="288032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  <p:cxnSp>
        <p:nvCxnSpPr>
          <p:cNvPr id="6" name="直接箭头连接符 5"/>
          <p:cNvCxnSpPr/>
          <p:nvPr/>
        </p:nvCxnSpPr>
        <p:spPr bwMode="auto">
          <a:xfrm flipH="1">
            <a:off x="899592" y="1772816"/>
            <a:ext cx="360040" cy="18002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428812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27CFC5-7FD8-49A5-BC14-6A12B5DF6A48}" type="slidenum">
              <a:rPr lang="en-US" altLang="zh-CN" smtClean="0"/>
              <a:pPr>
                <a:defRPr/>
              </a:pPr>
              <a:t>39</a:t>
            </a:fld>
            <a:endParaRPr lang="en-US" altLang="zh-CN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539552" y="72800"/>
            <a:ext cx="4464496" cy="835920"/>
          </a:xfrm>
        </p:spPr>
        <p:txBody>
          <a:bodyPr/>
          <a:lstStyle/>
          <a:p>
            <a:pPr algn="l"/>
            <a:r>
              <a:rPr lang="zh-CN" altLang="en-US" dirty="0"/>
              <a:t>存储器的</a:t>
            </a:r>
            <a:r>
              <a:rPr lang="en-US" altLang="zh-CN" dirty="0"/>
              <a:t>HDL</a:t>
            </a:r>
            <a:r>
              <a:rPr lang="zh-CN" altLang="en-US" dirty="0"/>
              <a:t>描述</a:t>
            </a:r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225173"/>
            <a:ext cx="3757668" cy="23112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矩形 5"/>
          <p:cNvSpPr/>
          <p:nvPr/>
        </p:nvSpPr>
        <p:spPr>
          <a:xfrm>
            <a:off x="107504" y="904066"/>
            <a:ext cx="8579296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800" b="1" dirty="0">
                <a:solidFill>
                  <a:srgbClr val="0070C0"/>
                </a:solidFill>
                <a:latin typeface="ArialBold"/>
              </a:rPr>
              <a:t>module</a:t>
            </a:r>
            <a:r>
              <a:rPr lang="en-US" altLang="zh-CN" sz="1800" b="1" dirty="0">
                <a:latin typeface="ArialBold"/>
              </a:rPr>
              <a:t> </a:t>
            </a:r>
            <a:r>
              <a:rPr lang="en-US" altLang="zh-CN" sz="1800" b="1" dirty="0">
                <a:latin typeface="Arial" panose="020B0604020202020204" pitchFamily="34" charset="0"/>
              </a:rPr>
              <a:t>memory</a:t>
            </a:r>
            <a:r>
              <a:rPr lang="en-US" altLang="zh-CN" sz="1800" dirty="0">
                <a:latin typeface="Arial" panose="020B0604020202020204" pitchFamily="34" charset="0"/>
              </a:rPr>
              <a:t> </a:t>
            </a:r>
            <a:r>
              <a:rPr lang="en-US" altLang="zh-CN" sz="1800" dirty="0" smtClean="0">
                <a:latin typeface="Arial" panose="020B0604020202020204" pitchFamily="34" charset="0"/>
              </a:rPr>
              <a:t>(</a:t>
            </a:r>
            <a:endParaRPr lang="en-US" altLang="zh-CN" sz="1800" dirty="0">
              <a:latin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1800" b="1" dirty="0" smtClean="0">
                <a:latin typeface="ArialBold"/>
              </a:rPr>
              <a:t>   </a:t>
            </a:r>
            <a:r>
              <a:rPr lang="en-US" altLang="zh-CN" sz="1800" b="1" dirty="0" smtClean="0">
                <a:solidFill>
                  <a:srgbClr val="0070C0"/>
                </a:solidFill>
                <a:latin typeface="ArialBold"/>
              </a:rPr>
              <a:t>input</a:t>
            </a:r>
            <a:r>
              <a:rPr lang="en-US" altLang="zh-CN" sz="1800" b="1" dirty="0" smtClean="0">
                <a:latin typeface="ArialBold"/>
              </a:rPr>
              <a:t>           </a:t>
            </a:r>
            <a:r>
              <a:rPr lang="en-US" altLang="zh-CN" sz="1800" dirty="0" smtClean="0">
                <a:latin typeface="Arial" panose="020B0604020202020204" pitchFamily="34" charset="0"/>
              </a:rPr>
              <a:t>Enable</a:t>
            </a:r>
            <a:r>
              <a:rPr lang="en-US" altLang="zh-CN" sz="1800" dirty="0">
                <a:latin typeface="Arial" panose="020B0604020202020204" pitchFamily="34" charset="0"/>
              </a:rPr>
              <a:t>, </a:t>
            </a:r>
            <a:r>
              <a:rPr lang="en-US" altLang="zh-CN" sz="1800" dirty="0" err="1" smtClean="0">
                <a:latin typeface="Arial" panose="020B0604020202020204" pitchFamily="34" charset="0"/>
              </a:rPr>
              <a:t>ReadWrite</a:t>
            </a:r>
            <a:r>
              <a:rPr lang="en-US" altLang="zh-CN" sz="1800" dirty="0" smtClean="0">
                <a:latin typeface="Arial" panose="020B0604020202020204" pitchFamily="34" charset="0"/>
              </a:rPr>
              <a:t>,</a:t>
            </a:r>
            <a:endParaRPr lang="en-US" altLang="zh-CN" sz="1800" dirty="0">
              <a:latin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1800" b="1" dirty="0" smtClean="0">
                <a:latin typeface="ArialBold"/>
              </a:rPr>
              <a:t>   </a:t>
            </a:r>
            <a:r>
              <a:rPr lang="en-US" altLang="zh-CN" sz="1800" b="1" dirty="0" smtClean="0">
                <a:solidFill>
                  <a:srgbClr val="0070C0"/>
                </a:solidFill>
                <a:latin typeface="ArialBold"/>
              </a:rPr>
              <a:t>input</a:t>
            </a:r>
            <a:r>
              <a:rPr lang="en-US" altLang="zh-CN" sz="1800" b="1" dirty="0" smtClean="0">
                <a:latin typeface="ArialBold"/>
              </a:rPr>
              <a:t>      </a:t>
            </a:r>
            <a:r>
              <a:rPr lang="en-US" altLang="zh-CN" sz="1800" dirty="0" smtClean="0">
                <a:latin typeface="Arial" panose="020B0604020202020204" pitchFamily="34" charset="0"/>
              </a:rPr>
              <a:t>[</a:t>
            </a:r>
            <a:r>
              <a:rPr lang="en-US" altLang="zh-CN" sz="1800" dirty="0">
                <a:latin typeface="Arial" panose="020B0604020202020204" pitchFamily="34" charset="0"/>
              </a:rPr>
              <a:t>3: 0] </a:t>
            </a:r>
            <a:r>
              <a:rPr lang="en-US" altLang="zh-CN" sz="1800" dirty="0" err="1" smtClean="0">
                <a:latin typeface="Arial" panose="020B0604020202020204" pitchFamily="34" charset="0"/>
              </a:rPr>
              <a:t>DataIn</a:t>
            </a:r>
            <a:r>
              <a:rPr lang="en-US" altLang="zh-CN" sz="1800" dirty="0" smtClean="0">
                <a:latin typeface="Arial" panose="020B0604020202020204" pitchFamily="34" charset="0"/>
              </a:rPr>
              <a:t>,</a:t>
            </a:r>
            <a:endParaRPr lang="en-US" altLang="zh-CN" sz="1800" dirty="0">
              <a:latin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1800" b="1" dirty="0" smtClean="0">
                <a:latin typeface="ArialBold"/>
              </a:rPr>
              <a:t>   </a:t>
            </a:r>
            <a:r>
              <a:rPr lang="en-US" altLang="zh-CN" sz="1800" b="1" dirty="0" smtClean="0">
                <a:solidFill>
                  <a:srgbClr val="0070C0"/>
                </a:solidFill>
                <a:latin typeface="ArialBold"/>
              </a:rPr>
              <a:t>input</a:t>
            </a:r>
            <a:r>
              <a:rPr lang="en-US" altLang="zh-CN" sz="1800" b="1" dirty="0" smtClean="0">
                <a:latin typeface="ArialBold"/>
              </a:rPr>
              <a:t>      </a:t>
            </a:r>
            <a:r>
              <a:rPr lang="en-US" altLang="zh-CN" sz="1800" dirty="0" smtClean="0">
                <a:latin typeface="Arial" panose="020B0604020202020204" pitchFamily="34" charset="0"/>
              </a:rPr>
              <a:t>[</a:t>
            </a:r>
            <a:r>
              <a:rPr lang="en-US" altLang="zh-CN" sz="1800" dirty="0">
                <a:latin typeface="Arial" panose="020B0604020202020204" pitchFamily="34" charset="0"/>
              </a:rPr>
              <a:t>5: 0] </a:t>
            </a:r>
            <a:r>
              <a:rPr lang="en-US" altLang="zh-CN" sz="1800" dirty="0" smtClean="0">
                <a:latin typeface="Arial" panose="020B0604020202020204" pitchFamily="34" charset="0"/>
              </a:rPr>
              <a:t>Address,   </a:t>
            </a:r>
            <a:r>
              <a:rPr lang="en-US" altLang="zh-CN" sz="18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// 2^6 = 64</a:t>
            </a:r>
            <a:endParaRPr lang="en-US" altLang="zh-CN" sz="18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1800" b="1" dirty="0" smtClean="0">
                <a:latin typeface="ArialBold"/>
              </a:rPr>
              <a:t>   </a:t>
            </a:r>
            <a:r>
              <a:rPr lang="en-US" altLang="zh-CN" sz="1800" b="1" dirty="0" smtClean="0">
                <a:solidFill>
                  <a:srgbClr val="0070C0"/>
                </a:solidFill>
                <a:latin typeface="ArialBold"/>
              </a:rPr>
              <a:t>output</a:t>
            </a:r>
            <a:r>
              <a:rPr lang="en-US" altLang="zh-CN" sz="1800" b="1" dirty="0" smtClean="0">
                <a:latin typeface="ArialBold"/>
              </a:rPr>
              <a:t> </a:t>
            </a:r>
            <a:r>
              <a:rPr lang="en-US" altLang="zh-CN" sz="1800" b="1" dirty="0" err="1" smtClean="0">
                <a:solidFill>
                  <a:srgbClr val="0070C0"/>
                </a:solidFill>
                <a:latin typeface="ArialBold"/>
              </a:rPr>
              <a:t>reg</a:t>
            </a:r>
            <a:r>
              <a:rPr lang="en-US" altLang="zh-CN" sz="1800" b="1" dirty="0" smtClean="0">
                <a:solidFill>
                  <a:srgbClr val="0070C0"/>
                </a:solidFill>
                <a:latin typeface="ArialBold"/>
              </a:rPr>
              <a:t> </a:t>
            </a:r>
            <a:r>
              <a:rPr lang="en-US" altLang="zh-CN" sz="1800" dirty="0" smtClean="0">
                <a:latin typeface="Arial" panose="020B0604020202020204" pitchFamily="34" charset="0"/>
              </a:rPr>
              <a:t>[3</a:t>
            </a:r>
            <a:r>
              <a:rPr lang="en-US" altLang="zh-CN" sz="1800" dirty="0">
                <a:latin typeface="Arial" panose="020B0604020202020204" pitchFamily="34" charset="0"/>
              </a:rPr>
              <a:t>: 0] </a:t>
            </a:r>
            <a:r>
              <a:rPr lang="en-US" altLang="zh-CN" sz="1800" dirty="0" err="1" smtClean="0">
                <a:latin typeface="Arial" panose="020B0604020202020204" pitchFamily="34" charset="0"/>
              </a:rPr>
              <a:t>DataOut</a:t>
            </a:r>
            <a:r>
              <a:rPr lang="en-US" altLang="zh-CN" sz="1800" dirty="0">
                <a:latin typeface="Arial" panose="020B0604020202020204" pitchFamily="34" charset="0"/>
              </a:rPr>
              <a:t> </a:t>
            </a:r>
            <a:r>
              <a:rPr lang="en-US" altLang="zh-CN" sz="1800" dirty="0" smtClean="0">
                <a:latin typeface="Arial" panose="020B0604020202020204" pitchFamily="34" charset="0"/>
              </a:rPr>
              <a:t>);  </a:t>
            </a:r>
          </a:p>
          <a:p>
            <a:pPr>
              <a:lnSpc>
                <a:spcPct val="150000"/>
              </a:lnSpc>
            </a:pPr>
            <a:r>
              <a:rPr lang="en-US" altLang="zh-CN" sz="18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altLang="zh-CN" sz="18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        // (</a:t>
            </a:r>
            <a:r>
              <a:rPr lang="zh-CN" altLang="en-US" sz="18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位宽           字长度</a:t>
            </a:r>
            <a:r>
              <a:rPr lang="en-US" altLang="zh-CN" sz="18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) </a:t>
            </a:r>
            <a:r>
              <a:rPr lang="zh-CN" altLang="en-US" sz="18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用</a:t>
            </a:r>
            <a:r>
              <a:rPr lang="zh-CN" altLang="en-US" sz="1800" b="1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二维数组 </a:t>
            </a:r>
            <a:r>
              <a:rPr lang="zh-CN" altLang="en-US" sz="18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将</a:t>
            </a:r>
            <a:r>
              <a:rPr lang="zh-CN" altLang="en-US" sz="1800" b="1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存储器 </a:t>
            </a:r>
            <a:r>
              <a:rPr lang="zh-CN" altLang="en-US" sz="18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建模成 </a:t>
            </a:r>
            <a:r>
              <a:rPr lang="zh-CN" altLang="en-US" sz="1800" b="1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寄存器阵列</a:t>
            </a:r>
            <a:endParaRPr lang="en-US" altLang="zh-CN" sz="18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800" b="1" dirty="0" smtClean="0">
                <a:latin typeface="ArialBold"/>
              </a:rPr>
              <a:t>   </a:t>
            </a:r>
            <a:r>
              <a:rPr lang="en-US" altLang="zh-CN" sz="1800" b="1" dirty="0" err="1" smtClean="0">
                <a:solidFill>
                  <a:srgbClr val="0070C0"/>
                </a:solidFill>
                <a:latin typeface="ArialBold"/>
              </a:rPr>
              <a:t>reg</a:t>
            </a:r>
            <a:r>
              <a:rPr lang="en-US" altLang="zh-CN" sz="1800" b="1" dirty="0" smtClean="0">
                <a:solidFill>
                  <a:srgbClr val="0070C0"/>
                </a:solidFill>
                <a:latin typeface="ArialBold"/>
              </a:rPr>
              <a:t> </a:t>
            </a:r>
            <a:r>
              <a:rPr lang="en-US" altLang="zh-CN" sz="1800" b="1" dirty="0">
                <a:solidFill>
                  <a:srgbClr val="FF0000"/>
                </a:solidFill>
                <a:latin typeface="Arial" panose="020B0604020202020204" pitchFamily="34" charset="0"/>
              </a:rPr>
              <a:t>[3: 0] Mem [0: 63]</a:t>
            </a:r>
            <a:r>
              <a:rPr lang="en-US" altLang="zh-CN" sz="1800" dirty="0">
                <a:latin typeface="Arial" panose="020B0604020202020204" pitchFamily="34" charset="0"/>
              </a:rPr>
              <a:t>; </a:t>
            </a:r>
            <a:r>
              <a:rPr lang="en-US" altLang="zh-CN" sz="1800" dirty="0" smtClean="0">
                <a:latin typeface="Arial" panose="020B0604020202020204" pitchFamily="34" charset="0"/>
              </a:rPr>
              <a:t>   </a:t>
            </a:r>
            <a:r>
              <a:rPr lang="en-US" altLang="zh-CN" sz="18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// </a:t>
            </a:r>
            <a:r>
              <a:rPr lang="en-US" altLang="zh-CN" sz="18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64 x </a:t>
            </a:r>
            <a:r>
              <a:rPr lang="en-US" altLang="zh-CN" sz="18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4</a:t>
            </a:r>
            <a:r>
              <a:rPr lang="zh-CN" altLang="en-US" sz="18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：</a:t>
            </a:r>
            <a:r>
              <a:rPr lang="en-US" altLang="zh-CN" sz="18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64</a:t>
            </a:r>
            <a:r>
              <a:rPr lang="zh-CN" altLang="en-US" sz="18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个字的存储器，每个字是</a:t>
            </a:r>
            <a:r>
              <a:rPr lang="en-US" altLang="zh-CN" sz="18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4</a:t>
            </a:r>
            <a:r>
              <a:rPr lang="zh-CN" altLang="en-US" sz="18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位的</a:t>
            </a:r>
            <a:endParaRPr lang="en-US" altLang="zh-CN" sz="18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800" b="1" dirty="0" smtClean="0">
                <a:latin typeface="ArialBold"/>
              </a:rPr>
              <a:t>   </a:t>
            </a:r>
            <a:r>
              <a:rPr lang="en-US" altLang="zh-CN" sz="1800" b="1" dirty="0" smtClean="0">
                <a:solidFill>
                  <a:srgbClr val="0070C0"/>
                </a:solidFill>
                <a:latin typeface="ArialBold"/>
              </a:rPr>
              <a:t>always</a:t>
            </a:r>
            <a:r>
              <a:rPr lang="en-US" altLang="zh-CN" sz="1800" b="1" dirty="0" smtClean="0">
                <a:latin typeface="ArialBold"/>
              </a:rPr>
              <a:t> </a:t>
            </a:r>
            <a:r>
              <a:rPr lang="en-US" altLang="zh-CN" sz="1800" dirty="0">
                <a:latin typeface="Arial" panose="020B0604020202020204" pitchFamily="34" charset="0"/>
              </a:rPr>
              <a:t>@ (Enable </a:t>
            </a:r>
            <a:r>
              <a:rPr lang="en-US" altLang="zh-CN" sz="1800" b="1" dirty="0">
                <a:latin typeface="ArialBold"/>
              </a:rPr>
              <a:t>or </a:t>
            </a:r>
            <a:r>
              <a:rPr lang="en-US" altLang="zh-CN" sz="1800" dirty="0" err="1">
                <a:latin typeface="Arial" panose="020B0604020202020204" pitchFamily="34" charset="0"/>
              </a:rPr>
              <a:t>ReadWrite</a:t>
            </a:r>
            <a:r>
              <a:rPr lang="en-US" altLang="zh-CN" sz="1800" dirty="0">
                <a:latin typeface="Arial" panose="020B0604020202020204" pitchFamily="34" charset="0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zh-CN" sz="1800" b="1" dirty="0" smtClean="0">
                <a:latin typeface="ArialBold"/>
              </a:rPr>
              <a:t>     </a:t>
            </a:r>
            <a:r>
              <a:rPr lang="en-US" altLang="zh-CN" sz="1800" b="1" dirty="0" smtClean="0">
                <a:solidFill>
                  <a:srgbClr val="0070C0"/>
                </a:solidFill>
                <a:latin typeface="ArialBold"/>
              </a:rPr>
              <a:t>if</a:t>
            </a:r>
            <a:r>
              <a:rPr lang="en-US" altLang="zh-CN" sz="1800" b="1" dirty="0" smtClean="0">
                <a:latin typeface="ArialBold"/>
              </a:rPr>
              <a:t> </a:t>
            </a:r>
            <a:r>
              <a:rPr lang="en-US" altLang="zh-CN" sz="1800" dirty="0">
                <a:latin typeface="Arial" panose="020B0604020202020204" pitchFamily="34" charset="0"/>
              </a:rPr>
              <a:t>(Enable</a:t>
            </a:r>
            <a:r>
              <a:rPr lang="en-US" altLang="zh-CN" sz="1800" dirty="0" smtClean="0">
                <a:latin typeface="Arial" panose="020B0604020202020204" pitchFamily="34" charset="0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zh-CN" sz="18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altLang="zh-CN" sz="18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            // </a:t>
            </a:r>
            <a:r>
              <a:rPr lang="zh-CN" altLang="en-US" sz="18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表示：从地址对应的存储器字中读出</a:t>
            </a:r>
            <a:r>
              <a:rPr lang="en-US" altLang="zh-CN" sz="18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4</a:t>
            </a:r>
            <a:r>
              <a:rPr lang="zh-CN" altLang="en-US" sz="18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位数据送到输出数据线上。</a:t>
            </a:r>
            <a:endParaRPr lang="en-US" altLang="zh-CN" sz="1800" dirty="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800" b="1" dirty="0" smtClean="0">
                <a:latin typeface="ArialBold"/>
              </a:rPr>
              <a:t>       </a:t>
            </a:r>
            <a:r>
              <a:rPr lang="en-US" altLang="zh-CN" sz="1800" b="1" dirty="0" smtClean="0">
                <a:solidFill>
                  <a:srgbClr val="0070C0"/>
                </a:solidFill>
                <a:latin typeface="ArialBold"/>
              </a:rPr>
              <a:t>if</a:t>
            </a:r>
            <a:r>
              <a:rPr lang="en-US" altLang="zh-CN" sz="1800" b="1" dirty="0" smtClean="0">
                <a:latin typeface="ArialBold"/>
              </a:rPr>
              <a:t> </a:t>
            </a:r>
            <a:r>
              <a:rPr lang="en-US" altLang="zh-CN" sz="1800" dirty="0">
                <a:latin typeface="Arial" panose="020B0604020202020204" pitchFamily="34" charset="0"/>
              </a:rPr>
              <a:t>(</a:t>
            </a:r>
            <a:r>
              <a:rPr lang="en-US" altLang="zh-CN" sz="1800" dirty="0" err="1">
                <a:latin typeface="Arial" panose="020B0604020202020204" pitchFamily="34" charset="0"/>
              </a:rPr>
              <a:t>ReadWrite</a:t>
            </a:r>
            <a:r>
              <a:rPr lang="en-US" altLang="zh-CN" sz="1800" dirty="0">
                <a:latin typeface="Arial" panose="020B0604020202020204" pitchFamily="34" charset="0"/>
              </a:rPr>
              <a:t>) </a:t>
            </a:r>
            <a:r>
              <a:rPr lang="en-US" altLang="zh-CN" sz="1800" dirty="0" err="1">
                <a:latin typeface="Arial" panose="020B0604020202020204" pitchFamily="34" charset="0"/>
              </a:rPr>
              <a:t>DataOut</a:t>
            </a:r>
            <a:r>
              <a:rPr lang="en-US" altLang="zh-CN" sz="1800" dirty="0">
                <a:latin typeface="Arial" panose="020B0604020202020204" pitchFamily="34" charset="0"/>
              </a:rPr>
              <a:t> = Mem [Address]; </a:t>
            </a:r>
            <a:r>
              <a:rPr lang="en-US" altLang="zh-CN" sz="1800" dirty="0" smtClean="0">
                <a:latin typeface="Arial" panose="020B0604020202020204" pitchFamily="34" charset="0"/>
              </a:rPr>
              <a:t>  </a:t>
            </a:r>
            <a:r>
              <a:rPr lang="en-US" altLang="zh-CN" sz="18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// Read</a:t>
            </a:r>
          </a:p>
          <a:p>
            <a:pPr>
              <a:lnSpc>
                <a:spcPct val="150000"/>
              </a:lnSpc>
            </a:pPr>
            <a:r>
              <a:rPr lang="en-US" altLang="zh-CN" sz="18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             </a:t>
            </a:r>
            <a:r>
              <a:rPr lang="en-US" altLang="zh-CN" sz="18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// </a:t>
            </a:r>
            <a:r>
              <a:rPr lang="zh-CN" altLang="en-US" sz="18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表示</a:t>
            </a:r>
            <a:r>
              <a:rPr lang="zh-CN" altLang="en-US" sz="18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：将输入数据线上的</a:t>
            </a:r>
            <a:r>
              <a:rPr lang="en-US" altLang="zh-CN" sz="18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4</a:t>
            </a:r>
            <a:r>
              <a:rPr lang="zh-CN" altLang="en-US" sz="18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位数据写入由地址对应的存储器字中。</a:t>
            </a:r>
            <a:endParaRPr lang="en-US" altLang="zh-CN" sz="1800" dirty="0" smtClean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800" b="1" dirty="0" smtClean="0">
                <a:latin typeface="ArialBold"/>
              </a:rPr>
              <a:t>       </a:t>
            </a:r>
            <a:r>
              <a:rPr lang="en-US" altLang="zh-CN" sz="1800" b="1" dirty="0" smtClean="0">
                <a:solidFill>
                  <a:srgbClr val="0070C0"/>
                </a:solidFill>
                <a:latin typeface="ArialBold"/>
              </a:rPr>
              <a:t>else</a:t>
            </a:r>
            <a:r>
              <a:rPr lang="en-US" altLang="zh-CN" sz="1800" b="1" dirty="0" smtClean="0">
                <a:latin typeface="ArialBold"/>
              </a:rPr>
              <a:t> </a:t>
            </a:r>
            <a:r>
              <a:rPr lang="en-US" altLang="zh-CN" sz="1800" dirty="0" smtClean="0">
                <a:latin typeface="Arial" panose="020B0604020202020204" pitchFamily="34" charset="0"/>
              </a:rPr>
              <a:t>Mem [Address] = </a:t>
            </a:r>
            <a:r>
              <a:rPr lang="en-US" altLang="zh-CN" sz="1800" dirty="0" err="1" smtClean="0">
                <a:latin typeface="Arial" panose="020B0604020202020204" pitchFamily="34" charset="0"/>
              </a:rPr>
              <a:t>DataIn</a:t>
            </a:r>
            <a:r>
              <a:rPr lang="en-US" altLang="zh-CN" sz="1800" dirty="0" smtClean="0">
                <a:latin typeface="Arial" panose="020B0604020202020204" pitchFamily="34" charset="0"/>
              </a:rPr>
              <a:t>;                      </a:t>
            </a:r>
            <a:r>
              <a:rPr lang="en-US" altLang="zh-CN" sz="18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// Write</a:t>
            </a:r>
          </a:p>
          <a:p>
            <a:pPr>
              <a:lnSpc>
                <a:spcPct val="150000"/>
              </a:lnSpc>
            </a:pPr>
            <a:r>
              <a:rPr lang="en-US" altLang="zh-CN" sz="1800" b="1" dirty="0" smtClean="0">
                <a:latin typeface="ArialBold"/>
              </a:rPr>
              <a:t>     </a:t>
            </a:r>
            <a:r>
              <a:rPr lang="en-US" altLang="zh-CN" sz="1800" b="1" dirty="0" smtClean="0">
                <a:solidFill>
                  <a:srgbClr val="0070C0"/>
                </a:solidFill>
                <a:latin typeface="ArialBold"/>
              </a:rPr>
              <a:t>else</a:t>
            </a:r>
            <a:r>
              <a:rPr lang="en-US" altLang="zh-CN" sz="1800" b="1" dirty="0" smtClean="0">
                <a:latin typeface="ArialBold"/>
              </a:rPr>
              <a:t> </a:t>
            </a:r>
            <a:r>
              <a:rPr lang="en-US" altLang="zh-CN" sz="1800" dirty="0" err="1">
                <a:latin typeface="Arial" panose="020B0604020202020204" pitchFamily="34" charset="0"/>
              </a:rPr>
              <a:t>DataOut</a:t>
            </a:r>
            <a:r>
              <a:rPr lang="en-US" altLang="zh-CN" sz="1800" dirty="0">
                <a:latin typeface="Arial" panose="020B0604020202020204" pitchFamily="34" charset="0"/>
              </a:rPr>
              <a:t> = </a:t>
            </a:r>
            <a:r>
              <a:rPr lang="en-US" altLang="zh-CN" sz="1800" dirty="0" smtClean="0">
                <a:latin typeface="Arial" panose="020B0604020202020204" pitchFamily="34" charset="0"/>
              </a:rPr>
              <a:t>4‘bz</a:t>
            </a:r>
            <a:r>
              <a:rPr lang="en-US" altLang="zh-CN" sz="1800" dirty="0">
                <a:latin typeface="Arial" panose="020B0604020202020204" pitchFamily="34" charset="0"/>
              </a:rPr>
              <a:t>; </a:t>
            </a:r>
            <a:r>
              <a:rPr lang="en-US" altLang="zh-CN" sz="1800" dirty="0" smtClean="0">
                <a:latin typeface="Arial" panose="020B0604020202020204" pitchFamily="34" charset="0"/>
              </a:rPr>
              <a:t>                                       </a:t>
            </a:r>
            <a:r>
              <a:rPr lang="en-US" altLang="zh-CN" sz="18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// </a:t>
            </a:r>
            <a:r>
              <a:rPr lang="zh-CN" altLang="en-US" sz="18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高阻态，存储器不工作</a:t>
            </a:r>
            <a:endParaRPr lang="en-US" altLang="zh-CN" sz="18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800" b="1" dirty="0" err="1">
                <a:solidFill>
                  <a:srgbClr val="0070C0"/>
                </a:solidFill>
                <a:latin typeface="ArialBold"/>
              </a:rPr>
              <a:t>endmodule</a:t>
            </a:r>
            <a:endParaRPr lang="zh-CN" altLang="en-US" sz="54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1578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 descr="AACFLRO0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64"/>
          <a:stretch/>
        </p:blipFill>
        <p:spPr bwMode="auto">
          <a:xfrm>
            <a:off x="4591954" y="332656"/>
            <a:ext cx="4542314" cy="6380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5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630238" indent="-630238" algn="l" eaLnBrk="1" hangingPunct="1">
              <a:buFont typeface="+mj-ea"/>
              <a:buAutoNum type="circleNumDbPlain"/>
            </a:pPr>
            <a:r>
              <a:rPr lang="zh-CN" altLang="en-US" sz="3400" b="1" dirty="0" smtClean="0"/>
              <a:t>同步二进制计数器</a:t>
            </a:r>
            <a:endParaRPr lang="en-US" altLang="zh-CN" sz="3400" b="1" dirty="0" smtClean="0"/>
          </a:p>
        </p:txBody>
      </p:sp>
      <p:sp>
        <p:nvSpPr>
          <p:cNvPr id="2" name="TextBox 1"/>
          <p:cNvSpPr txBox="1"/>
          <p:nvPr/>
        </p:nvSpPr>
        <p:spPr>
          <a:xfrm>
            <a:off x="107504" y="1052736"/>
            <a:ext cx="4824536" cy="5309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/>
              <a:t>最低位的触发器总翻转</a:t>
            </a:r>
            <a:r>
              <a:rPr lang="en-US" altLang="zh-CN" dirty="0" smtClean="0"/>
              <a:t>(</a:t>
            </a:r>
            <a:r>
              <a:rPr lang="zh-CN" altLang="en-US" dirty="0" smtClean="0"/>
              <a:t>时钟</a:t>
            </a:r>
            <a:r>
              <a:rPr lang="en-US" altLang="zh-CN" dirty="0" smtClean="0"/>
              <a:t>),</a:t>
            </a:r>
          </a:p>
          <a:p>
            <a:pPr>
              <a:lnSpc>
                <a:spcPct val="150000"/>
              </a:lnSpc>
            </a:pPr>
            <a:r>
              <a:rPr lang="zh-CN" altLang="en-US" dirty="0" smtClean="0"/>
              <a:t>其他位置的触发器在它的所有低位都＝</a:t>
            </a:r>
            <a:r>
              <a:rPr lang="en-US" altLang="zh-CN" dirty="0" smtClean="0"/>
              <a:t>1</a:t>
            </a:r>
            <a:r>
              <a:rPr lang="zh-CN" altLang="en-US" dirty="0" smtClean="0"/>
              <a:t>时，才随时钟翻转。</a:t>
            </a:r>
            <a:endParaRPr lang="en-US" altLang="zh-CN" dirty="0" smtClean="0"/>
          </a:p>
          <a:p>
            <a:pPr marL="342900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sz="2200" dirty="0" smtClean="0"/>
              <a:t>A</a:t>
            </a:r>
            <a:r>
              <a:rPr lang="en-US" altLang="zh-CN" sz="2200" baseline="-25000" dirty="0" smtClean="0"/>
              <a:t>0</a:t>
            </a:r>
            <a:r>
              <a:rPr lang="zh-CN" altLang="en-US" sz="2200" dirty="0" smtClean="0"/>
              <a:t>总翻转</a:t>
            </a:r>
            <a:endParaRPr lang="en-US" altLang="zh-CN" sz="2200" dirty="0" smtClean="0"/>
          </a:p>
          <a:p>
            <a:pPr marL="342900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sz="2200" dirty="0" smtClean="0"/>
              <a:t>A</a:t>
            </a:r>
            <a:r>
              <a:rPr lang="en-US" altLang="zh-CN" sz="2200" baseline="-25000" dirty="0"/>
              <a:t>1</a:t>
            </a:r>
            <a:r>
              <a:rPr lang="zh-CN" altLang="en-US" sz="2200" dirty="0" smtClean="0"/>
              <a:t>翻转，当</a:t>
            </a:r>
            <a:r>
              <a:rPr lang="en-US" altLang="zh-CN" sz="2200" dirty="0" smtClean="0"/>
              <a:t>A</a:t>
            </a:r>
            <a:r>
              <a:rPr lang="en-US" altLang="zh-CN" sz="2200" baseline="-25000" dirty="0"/>
              <a:t>0</a:t>
            </a:r>
            <a:r>
              <a:rPr lang="en-US" altLang="zh-CN" sz="2200" dirty="0" smtClean="0"/>
              <a:t>=1</a:t>
            </a:r>
          </a:p>
          <a:p>
            <a:pPr marL="342900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sz="2200" dirty="0" smtClean="0"/>
              <a:t>A</a:t>
            </a:r>
            <a:r>
              <a:rPr lang="en-US" altLang="zh-CN" sz="2200" baseline="-25000" dirty="0"/>
              <a:t>2</a:t>
            </a:r>
            <a:r>
              <a:rPr lang="zh-CN" altLang="en-US" sz="2200" dirty="0" smtClean="0"/>
              <a:t>翻转，当</a:t>
            </a:r>
            <a:r>
              <a:rPr lang="en-US" altLang="zh-CN" sz="2200" dirty="0" smtClean="0"/>
              <a:t>A</a:t>
            </a:r>
            <a:r>
              <a:rPr lang="en-US" altLang="zh-CN" sz="2200" baseline="-25000" dirty="0"/>
              <a:t>1</a:t>
            </a:r>
            <a:r>
              <a:rPr lang="en-US" altLang="zh-CN" sz="2200" dirty="0" smtClean="0"/>
              <a:t>A</a:t>
            </a:r>
            <a:r>
              <a:rPr lang="en-US" altLang="zh-CN" sz="2200" baseline="-25000" dirty="0"/>
              <a:t>0</a:t>
            </a:r>
            <a:r>
              <a:rPr lang="en-US" altLang="zh-CN" sz="2200" dirty="0" smtClean="0"/>
              <a:t>=11</a:t>
            </a:r>
          </a:p>
          <a:p>
            <a:pPr marL="342900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sz="2200" dirty="0" smtClean="0"/>
              <a:t>A</a:t>
            </a:r>
            <a:r>
              <a:rPr lang="en-US" altLang="zh-CN" sz="2200" baseline="-25000" dirty="0"/>
              <a:t>3</a:t>
            </a:r>
            <a:r>
              <a:rPr lang="zh-CN" altLang="en-US" sz="2200" dirty="0" smtClean="0"/>
              <a:t>翻转，当</a:t>
            </a:r>
            <a:r>
              <a:rPr lang="en-US" altLang="zh-CN" sz="2200" dirty="0" smtClean="0"/>
              <a:t>A</a:t>
            </a:r>
            <a:r>
              <a:rPr lang="en-US" altLang="zh-CN" sz="2200" baseline="-25000" dirty="0" smtClean="0"/>
              <a:t>2</a:t>
            </a:r>
            <a:r>
              <a:rPr lang="en-US" altLang="zh-CN" sz="2200" dirty="0" smtClean="0"/>
              <a:t>A</a:t>
            </a:r>
            <a:r>
              <a:rPr lang="en-US" altLang="zh-CN" sz="2200" baseline="-25000" dirty="0" smtClean="0"/>
              <a:t>1</a:t>
            </a:r>
            <a:r>
              <a:rPr lang="en-US" altLang="zh-CN" sz="2200" dirty="0" smtClean="0"/>
              <a:t>A</a:t>
            </a:r>
            <a:r>
              <a:rPr lang="en-US" altLang="zh-CN" sz="2200" baseline="-25000" dirty="0" smtClean="0"/>
              <a:t>0</a:t>
            </a:r>
            <a:r>
              <a:rPr lang="en-US" altLang="zh-CN" sz="2200" dirty="0" smtClean="0"/>
              <a:t>=111</a:t>
            </a:r>
          </a:p>
          <a:p>
            <a:pPr>
              <a:lnSpc>
                <a:spcPct val="150000"/>
              </a:lnSpc>
            </a:pPr>
            <a:endParaRPr lang="en-US" altLang="zh-CN" sz="2200" dirty="0"/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sz="2200" dirty="0" smtClean="0"/>
              <a:t>可以上升沿触发，也可以下降沿；</a:t>
            </a:r>
            <a:endParaRPr lang="en-US" altLang="zh-CN" sz="2200" dirty="0" smtClean="0"/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sz="2200" dirty="0" smtClean="0"/>
              <a:t>触发器可是</a:t>
            </a:r>
            <a:r>
              <a:rPr lang="en-US" altLang="zh-CN" sz="2200" dirty="0" smtClean="0"/>
              <a:t>T</a:t>
            </a:r>
            <a:r>
              <a:rPr lang="zh-CN" altLang="en-US" sz="2200" dirty="0" smtClean="0"/>
              <a:t>、</a:t>
            </a:r>
            <a:r>
              <a:rPr lang="en-US" altLang="zh-CN" sz="2200" dirty="0" smtClean="0"/>
              <a:t>JK</a:t>
            </a:r>
            <a:r>
              <a:rPr lang="zh-CN" altLang="en-US" sz="2200" dirty="0" smtClean="0"/>
              <a:t>、</a:t>
            </a:r>
            <a:r>
              <a:rPr lang="en-US" altLang="zh-CN" sz="2200" dirty="0" smtClean="0"/>
              <a:t>D(</a:t>
            </a:r>
            <a:r>
              <a:rPr lang="zh-CN" altLang="en-US" sz="2200" dirty="0" smtClean="0"/>
              <a:t>带异或门</a:t>
            </a:r>
            <a:r>
              <a:rPr lang="en-US" altLang="zh-CN" sz="2200" dirty="0" smtClean="0"/>
              <a:t>)</a:t>
            </a:r>
            <a:r>
              <a:rPr lang="zh-CN" altLang="en-US" sz="2200" dirty="0" smtClean="0"/>
              <a:t>。</a:t>
            </a:r>
            <a:endParaRPr lang="zh-CN" altLang="en-US" sz="2200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27CFC5-7FD8-49A5-BC14-6A12B5DF6A48}" type="slidenum">
              <a:rPr lang="en-US" altLang="zh-CN" smtClean="0"/>
              <a:pPr>
                <a:defRPr/>
              </a:pPr>
              <a:t>4</a:t>
            </a:fld>
            <a:endParaRPr lang="en-US" altLang="zh-CN"/>
          </a:p>
        </p:txBody>
      </p:sp>
      <p:sp>
        <p:nvSpPr>
          <p:cNvPr id="5" name="文本框 4"/>
          <p:cNvSpPr txBox="1"/>
          <p:nvPr/>
        </p:nvSpPr>
        <p:spPr>
          <a:xfrm>
            <a:off x="4932040" y="1345124"/>
            <a:ext cx="1255472" cy="53245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/>
              <a:t>A</a:t>
            </a:r>
            <a:r>
              <a:rPr lang="en-US" altLang="zh-CN" sz="2000" baseline="-25000" dirty="0" smtClean="0"/>
              <a:t>3</a:t>
            </a:r>
            <a:r>
              <a:rPr lang="en-US" altLang="zh-CN" sz="2000" dirty="0" smtClean="0"/>
              <a:t>A</a:t>
            </a:r>
            <a:r>
              <a:rPr lang="en-US" altLang="zh-CN" sz="2000" baseline="-25000" dirty="0" smtClean="0"/>
              <a:t>2</a:t>
            </a:r>
            <a:r>
              <a:rPr lang="en-US" altLang="zh-CN" sz="2000" dirty="0" smtClean="0"/>
              <a:t>A</a:t>
            </a:r>
            <a:r>
              <a:rPr lang="en-US" altLang="zh-CN" sz="2000" baseline="-25000" dirty="0" smtClean="0"/>
              <a:t>1</a:t>
            </a:r>
            <a:r>
              <a:rPr lang="en-US" altLang="zh-CN" sz="2000" dirty="0" smtClean="0"/>
              <a:t>A</a:t>
            </a:r>
            <a:r>
              <a:rPr lang="en-US" altLang="zh-CN" sz="2000" baseline="-25000" dirty="0" smtClean="0"/>
              <a:t>0</a:t>
            </a:r>
            <a:endParaRPr lang="en-US" altLang="zh-CN" sz="2000" spc="600" dirty="0" smtClean="0">
              <a:solidFill>
                <a:srgbClr val="0070C0"/>
              </a:solidFill>
            </a:endParaRPr>
          </a:p>
          <a:p>
            <a:r>
              <a:rPr lang="en-US" altLang="zh-CN" sz="2000" kern="1000" spc="1000" dirty="0" smtClean="0">
                <a:solidFill>
                  <a:srgbClr val="0070C0"/>
                </a:solidFill>
              </a:rPr>
              <a:t>0000</a:t>
            </a:r>
          </a:p>
          <a:p>
            <a:r>
              <a:rPr lang="en-US" altLang="zh-CN" sz="2000" kern="1000" spc="1000" dirty="0" smtClean="0">
                <a:solidFill>
                  <a:srgbClr val="0070C0"/>
                </a:solidFill>
              </a:rPr>
              <a:t>0001</a:t>
            </a:r>
          </a:p>
          <a:p>
            <a:r>
              <a:rPr lang="en-US" altLang="zh-CN" sz="2000" kern="1000" spc="1000" dirty="0" smtClean="0">
                <a:solidFill>
                  <a:srgbClr val="0070C0"/>
                </a:solidFill>
              </a:rPr>
              <a:t>0010</a:t>
            </a:r>
          </a:p>
          <a:p>
            <a:r>
              <a:rPr lang="en-US" altLang="zh-CN" sz="2000" kern="1000" spc="1000" dirty="0" smtClean="0">
                <a:solidFill>
                  <a:srgbClr val="0070C0"/>
                </a:solidFill>
              </a:rPr>
              <a:t>0011</a:t>
            </a:r>
          </a:p>
          <a:p>
            <a:r>
              <a:rPr lang="en-US" altLang="zh-CN" sz="2000" kern="1000" spc="1000" dirty="0" smtClean="0">
                <a:solidFill>
                  <a:srgbClr val="0070C0"/>
                </a:solidFill>
              </a:rPr>
              <a:t>0100</a:t>
            </a:r>
          </a:p>
          <a:p>
            <a:r>
              <a:rPr lang="en-US" altLang="zh-CN" sz="2000" kern="1000" spc="1000" dirty="0" smtClean="0">
                <a:solidFill>
                  <a:srgbClr val="0070C0"/>
                </a:solidFill>
              </a:rPr>
              <a:t>0101</a:t>
            </a:r>
          </a:p>
          <a:p>
            <a:r>
              <a:rPr lang="en-US" altLang="zh-CN" sz="2000" kern="1000" spc="1000" dirty="0" smtClean="0">
                <a:solidFill>
                  <a:srgbClr val="0070C0"/>
                </a:solidFill>
              </a:rPr>
              <a:t>0110</a:t>
            </a:r>
          </a:p>
          <a:p>
            <a:r>
              <a:rPr lang="en-US" altLang="zh-CN" sz="2000" kern="1000" spc="1000" dirty="0" smtClean="0">
                <a:solidFill>
                  <a:srgbClr val="0070C0"/>
                </a:solidFill>
              </a:rPr>
              <a:t>0111</a:t>
            </a:r>
          </a:p>
          <a:p>
            <a:r>
              <a:rPr lang="en-US" altLang="zh-CN" sz="2000" kern="1000" spc="1000" dirty="0" smtClean="0">
                <a:solidFill>
                  <a:srgbClr val="0070C0"/>
                </a:solidFill>
              </a:rPr>
              <a:t>1000</a:t>
            </a:r>
          </a:p>
          <a:p>
            <a:r>
              <a:rPr lang="en-US" altLang="zh-CN" sz="2000" kern="1000" spc="1000" dirty="0" smtClean="0">
                <a:solidFill>
                  <a:srgbClr val="0070C0"/>
                </a:solidFill>
              </a:rPr>
              <a:t>1001</a:t>
            </a:r>
          </a:p>
          <a:p>
            <a:r>
              <a:rPr lang="en-US" altLang="zh-CN" sz="2000" kern="1000" spc="1000" dirty="0" smtClean="0">
                <a:solidFill>
                  <a:srgbClr val="0070C0"/>
                </a:solidFill>
              </a:rPr>
              <a:t>1010</a:t>
            </a:r>
          </a:p>
          <a:p>
            <a:r>
              <a:rPr lang="en-US" altLang="zh-CN" sz="2000" kern="1000" spc="1000" dirty="0" smtClean="0">
                <a:solidFill>
                  <a:srgbClr val="0070C0"/>
                </a:solidFill>
              </a:rPr>
              <a:t>1011</a:t>
            </a:r>
          </a:p>
          <a:p>
            <a:r>
              <a:rPr lang="en-US" altLang="zh-CN" sz="2000" kern="1000" spc="1000" dirty="0" smtClean="0">
                <a:solidFill>
                  <a:srgbClr val="0070C0"/>
                </a:solidFill>
              </a:rPr>
              <a:t>1100</a:t>
            </a:r>
          </a:p>
          <a:p>
            <a:r>
              <a:rPr lang="en-US" altLang="zh-CN" sz="2000" kern="1000" spc="1000" dirty="0" smtClean="0">
                <a:solidFill>
                  <a:srgbClr val="0070C0"/>
                </a:solidFill>
              </a:rPr>
              <a:t>1101</a:t>
            </a:r>
          </a:p>
          <a:p>
            <a:r>
              <a:rPr lang="en-US" altLang="zh-CN" sz="2000" kern="1000" spc="1000" dirty="0" smtClean="0">
                <a:solidFill>
                  <a:srgbClr val="0070C0"/>
                </a:solidFill>
              </a:rPr>
              <a:t>1110</a:t>
            </a:r>
          </a:p>
          <a:p>
            <a:r>
              <a:rPr lang="en-US" altLang="zh-CN" sz="2000" kern="1000" spc="1000" dirty="0" smtClean="0">
                <a:solidFill>
                  <a:srgbClr val="0070C0"/>
                </a:solidFill>
              </a:rPr>
              <a:t>1111</a:t>
            </a:r>
            <a:endParaRPr lang="zh-CN" altLang="en-US" sz="2000" kern="1000" spc="10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3831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27CFC5-7FD8-49A5-BC14-6A12B5DF6A48}" type="slidenum">
              <a:rPr lang="en-US" altLang="zh-CN" smtClean="0"/>
              <a:pPr>
                <a:defRPr/>
              </a:pPr>
              <a:t>40</a:t>
            </a:fld>
            <a:endParaRPr lang="en-US" altLang="zh-CN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Verilog </a:t>
            </a:r>
            <a:r>
              <a:rPr lang="zh-CN" altLang="en-US" dirty="0" smtClean="0"/>
              <a:t>移位操作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271" y="1244130"/>
            <a:ext cx="5735396" cy="1905556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251520" y="2793719"/>
            <a:ext cx="2363147" cy="892552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000" dirty="0" smtClean="0"/>
              <a:t>q[3]    </a:t>
            </a:r>
            <a:r>
              <a:rPr lang="en-US" altLang="zh-CN" sz="2000" dirty="0" smtClean="0">
                <a:solidFill>
                  <a:srgbClr val="FF0000"/>
                </a:solidFill>
              </a:rPr>
              <a:t>&lt;=</a:t>
            </a:r>
            <a:r>
              <a:rPr lang="en-US" altLang="zh-CN" sz="2000" dirty="0" smtClean="0"/>
              <a:t> </a:t>
            </a:r>
            <a:r>
              <a:rPr lang="en-US" altLang="zh-CN" sz="2000" dirty="0" err="1" smtClean="0"/>
              <a:t>data_in</a:t>
            </a:r>
            <a:r>
              <a:rPr lang="en-US" altLang="zh-CN" sz="2000" dirty="0" smtClean="0"/>
              <a:t>;</a:t>
            </a:r>
          </a:p>
          <a:p>
            <a:pPr>
              <a:lnSpc>
                <a:spcPct val="130000"/>
              </a:lnSpc>
            </a:pPr>
            <a:r>
              <a:rPr lang="en-US" altLang="zh-CN" sz="2000" dirty="0" smtClean="0"/>
              <a:t>q[2:0] </a:t>
            </a:r>
            <a:r>
              <a:rPr lang="en-US" altLang="zh-CN" sz="2000" dirty="0">
                <a:solidFill>
                  <a:srgbClr val="FF0000"/>
                </a:solidFill>
              </a:rPr>
              <a:t>&lt;=</a:t>
            </a:r>
            <a:r>
              <a:rPr lang="en-US" altLang="zh-CN" sz="2000" dirty="0"/>
              <a:t> </a:t>
            </a:r>
            <a:r>
              <a:rPr lang="en-US" altLang="zh-CN" sz="2000" dirty="0" smtClean="0"/>
              <a:t>q[3:1] ;</a:t>
            </a:r>
            <a:endParaRPr lang="en-US" altLang="zh-CN" sz="2000" dirty="0"/>
          </a:p>
        </p:txBody>
      </p:sp>
      <p:sp>
        <p:nvSpPr>
          <p:cNvPr id="8" name="文本框 7"/>
          <p:cNvSpPr txBox="1"/>
          <p:nvPr/>
        </p:nvSpPr>
        <p:spPr>
          <a:xfrm>
            <a:off x="725207" y="3992585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等价</a:t>
            </a:r>
            <a:r>
              <a:rPr lang="zh-CN" altLang="en-US" dirty="0" smtClean="0"/>
              <a:t>于：</a:t>
            </a:r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251520" y="4760565"/>
            <a:ext cx="4350871" cy="1692771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000" dirty="0" smtClean="0"/>
              <a:t>q[3] </a:t>
            </a:r>
            <a:r>
              <a:rPr lang="en-US" altLang="zh-CN" sz="2000" dirty="0" smtClean="0">
                <a:solidFill>
                  <a:srgbClr val="FF0000"/>
                </a:solidFill>
              </a:rPr>
              <a:t>&lt;=</a:t>
            </a:r>
            <a:r>
              <a:rPr lang="en-US" altLang="zh-CN" sz="2000" dirty="0" smtClean="0"/>
              <a:t> </a:t>
            </a:r>
            <a:r>
              <a:rPr lang="en-US" altLang="zh-CN" sz="2000" dirty="0" err="1" smtClean="0"/>
              <a:t>data_in</a:t>
            </a:r>
            <a:r>
              <a:rPr lang="en-US" altLang="zh-CN" sz="2000" dirty="0" smtClean="0"/>
              <a:t>;</a:t>
            </a:r>
          </a:p>
          <a:p>
            <a:pPr>
              <a:lnSpc>
                <a:spcPct val="130000"/>
              </a:lnSpc>
            </a:pPr>
            <a:r>
              <a:rPr lang="en-US" altLang="zh-CN" sz="2000" dirty="0" smtClean="0"/>
              <a:t>q[2] </a:t>
            </a:r>
            <a:r>
              <a:rPr lang="en-US" altLang="zh-CN" sz="2000" dirty="0">
                <a:solidFill>
                  <a:srgbClr val="FF0000"/>
                </a:solidFill>
              </a:rPr>
              <a:t>&lt;=</a:t>
            </a:r>
            <a:r>
              <a:rPr lang="en-US" altLang="zh-CN" sz="2000" dirty="0"/>
              <a:t> </a:t>
            </a:r>
            <a:r>
              <a:rPr lang="en-US" altLang="zh-CN" sz="2000" dirty="0" smtClean="0"/>
              <a:t>q[3];  </a:t>
            </a:r>
            <a:r>
              <a:rPr lang="en-US" altLang="zh-CN" sz="2000" dirty="0" smtClean="0">
                <a:solidFill>
                  <a:schemeClr val="bg1">
                    <a:lumMod val="50000"/>
                  </a:schemeClr>
                </a:solidFill>
              </a:rPr>
              <a:t>//q[3]</a:t>
            </a:r>
            <a:r>
              <a:rPr lang="zh-CN" altLang="en-US" sz="2000" dirty="0" smtClean="0">
                <a:solidFill>
                  <a:schemeClr val="bg1">
                    <a:lumMod val="50000"/>
                  </a:schemeClr>
                </a:solidFill>
              </a:rPr>
              <a:t>的原值赋给</a:t>
            </a:r>
            <a:r>
              <a:rPr lang="en-US" altLang="zh-CN" sz="2000" dirty="0" smtClean="0">
                <a:solidFill>
                  <a:schemeClr val="bg1">
                    <a:lumMod val="50000"/>
                  </a:schemeClr>
                </a:solidFill>
              </a:rPr>
              <a:t>q[2]</a:t>
            </a:r>
          </a:p>
          <a:p>
            <a:pPr>
              <a:lnSpc>
                <a:spcPct val="130000"/>
              </a:lnSpc>
            </a:pPr>
            <a:r>
              <a:rPr lang="en-US" altLang="zh-CN" sz="2000" dirty="0" smtClean="0"/>
              <a:t>q[1] </a:t>
            </a:r>
            <a:r>
              <a:rPr lang="en-US" altLang="zh-CN" sz="2000" dirty="0">
                <a:solidFill>
                  <a:srgbClr val="FF0000"/>
                </a:solidFill>
              </a:rPr>
              <a:t>&lt;=</a:t>
            </a:r>
            <a:r>
              <a:rPr lang="en-US" altLang="zh-CN" sz="2000" dirty="0"/>
              <a:t> </a:t>
            </a:r>
            <a:r>
              <a:rPr lang="en-US" altLang="zh-CN" sz="2000" dirty="0" smtClean="0"/>
              <a:t>q[2];  </a:t>
            </a:r>
            <a:r>
              <a:rPr lang="en-US" altLang="zh-CN" sz="2000" dirty="0" smtClean="0">
                <a:solidFill>
                  <a:schemeClr val="bg1">
                    <a:lumMod val="50000"/>
                  </a:schemeClr>
                </a:solidFill>
              </a:rPr>
              <a:t>//q[2]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</a:rPr>
              <a:t>的原值赋给</a:t>
            </a:r>
            <a:r>
              <a:rPr lang="en-US" altLang="zh-CN" sz="2000" dirty="0" smtClean="0">
                <a:solidFill>
                  <a:schemeClr val="bg1">
                    <a:lumMod val="50000"/>
                  </a:schemeClr>
                </a:solidFill>
              </a:rPr>
              <a:t>q[1]</a:t>
            </a:r>
            <a:endParaRPr lang="en-US" altLang="zh-CN" sz="2000" dirty="0"/>
          </a:p>
          <a:p>
            <a:pPr>
              <a:lnSpc>
                <a:spcPct val="130000"/>
              </a:lnSpc>
            </a:pPr>
            <a:r>
              <a:rPr lang="en-US" altLang="zh-CN" sz="2000" dirty="0" smtClean="0"/>
              <a:t>q[0] </a:t>
            </a:r>
            <a:r>
              <a:rPr lang="en-US" altLang="zh-CN" sz="2000" dirty="0">
                <a:solidFill>
                  <a:srgbClr val="FF0000"/>
                </a:solidFill>
              </a:rPr>
              <a:t>&lt;=</a:t>
            </a:r>
            <a:r>
              <a:rPr lang="en-US" altLang="zh-CN" sz="2000" dirty="0"/>
              <a:t> </a:t>
            </a:r>
            <a:r>
              <a:rPr lang="en-US" altLang="zh-CN" sz="2000" dirty="0" smtClean="0"/>
              <a:t>q[1];</a:t>
            </a: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sz="2000" dirty="0" smtClean="0">
                <a:solidFill>
                  <a:schemeClr val="bg1">
                    <a:lumMod val="50000"/>
                  </a:schemeClr>
                </a:solidFill>
              </a:rPr>
              <a:t> //q[1]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</a:rPr>
              <a:t>的原值赋给</a:t>
            </a:r>
            <a:r>
              <a:rPr lang="en-US" altLang="zh-CN" sz="2000" dirty="0" smtClean="0">
                <a:solidFill>
                  <a:schemeClr val="bg1">
                    <a:lumMod val="50000"/>
                  </a:schemeClr>
                </a:solidFill>
              </a:rPr>
              <a:t>q[0]</a:t>
            </a:r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245002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1564" y="33021"/>
            <a:ext cx="3500191" cy="23158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8768" y="980728"/>
            <a:ext cx="8771704" cy="5760640"/>
          </a:xfrm>
        </p:spPr>
        <p:txBody>
          <a:bodyPr/>
          <a:lstStyle/>
          <a:p>
            <a:r>
              <a:rPr lang="zh-CN" altLang="en-US" sz="2800" dirty="0" smtClean="0"/>
              <a:t>从存储器中</a:t>
            </a:r>
            <a:r>
              <a:rPr lang="zh-CN" altLang="en-US" sz="2800" b="1" dirty="0" smtClean="0">
                <a:solidFill>
                  <a:srgbClr val="FF0000"/>
                </a:solidFill>
              </a:rPr>
              <a:t>读</a:t>
            </a:r>
            <a:r>
              <a:rPr lang="zh-CN" altLang="en-US" sz="2800" dirty="0" smtClean="0"/>
              <a:t>取</a:t>
            </a:r>
            <a:r>
              <a:rPr lang="zh-CN" altLang="en-US" sz="2800" b="1" dirty="0" smtClean="0">
                <a:latin typeface="楷体" pitchFamily="49" charset="-122"/>
                <a:ea typeface="楷体" pitchFamily="49" charset="-122"/>
              </a:rPr>
              <a:t>字</a:t>
            </a:r>
            <a:r>
              <a:rPr lang="zh-CN" altLang="en-US" sz="2800" dirty="0" smtClean="0"/>
              <a:t>的步骤：</a:t>
            </a:r>
            <a:endParaRPr lang="en-US" altLang="zh-CN" sz="2800" dirty="0" smtClean="0"/>
          </a:p>
          <a:p>
            <a:pPr marL="914400" lvl="1" indent="-457200">
              <a:buSzPct val="100000"/>
              <a:buFont typeface="+mj-lt"/>
              <a:buAutoNum type="arabicPeriod"/>
            </a:pPr>
            <a:r>
              <a:rPr lang="zh-CN" altLang="en-US" sz="2400" dirty="0" smtClean="0"/>
              <a:t>在地址线上加需要字的</a:t>
            </a:r>
            <a:r>
              <a:rPr lang="zh-CN" altLang="en-US" sz="2400" b="1" dirty="0" smtClean="0"/>
              <a:t>地址</a:t>
            </a:r>
            <a:r>
              <a:rPr lang="zh-CN" altLang="en-US" sz="2400" dirty="0" smtClean="0"/>
              <a:t>；</a:t>
            </a:r>
            <a:endParaRPr lang="en-US" altLang="zh-CN" sz="2400" dirty="0" smtClean="0"/>
          </a:p>
          <a:p>
            <a:pPr marL="914400" lvl="1" indent="-457200">
              <a:buSzPct val="100000"/>
              <a:buFont typeface="+mj-lt"/>
              <a:buAutoNum type="arabicPeriod"/>
            </a:pPr>
            <a:r>
              <a:rPr lang="zh-CN" altLang="en-US" sz="2400" dirty="0" smtClean="0"/>
              <a:t>激活</a:t>
            </a:r>
            <a:r>
              <a:rPr lang="zh-CN" altLang="en-US" sz="2400" b="1" dirty="0" smtClean="0"/>
              <a:t>读输入</a:t>
            </a:r>
            <a:r>
              <a:rPr lang="zh-CN" altLang="en-US" sz="2400" dirty="0" smtClean="0"/>
              <a:t>。</a:t>
            </a:r>
            <a:endParaRPr lang="en-US" altLang="zh-CN" sz="2400" dirty="0" smtClean="0"/>
          </a:p>
          <a:p>
            <a:pPr lvl="1">
              <a:buSzPct val="100000"/>
            </a:pPr>
            <a:r>
              <a:rPr lang="zh-CN" altLang="en-US" sz="2400" dirty="0" smtClean="0"/>
              <a:t>存储器单元将从地址对应的单元读出字，</a:t>
            </a:r>
            <a:r>
              <a:rPr lang="en-US" altLang="zh-CN" sz="2400" dirty="0" smtClean="0"/>
              <a:t/>
            </a:r>
            <a:br>
              <a:rPr lang="en-US" altLang="zh-CN" sz="2400" dirty="0" smtClean="0"/>
            </a:br>
            <a:r>
              <a:rPr lang="zh-CN" altLang="en-US" sz="2400" dirty="0" smtClean="0"/>
              <a:t>送到输出数据线上。原单元内容保存不变。</a:t>
            </a:r>
            <a:endParaRPr lang="en-US" altLang="zh-CN" sz="2400" dirty="0" smtClean="0"/>
          </a:p>
          <a:p>
            <a:r>
              <a:rPr lang="zh-CN" altLang="en-US" sz="2800" dirty="0" smtClean="0"/>
              <a:t>将</a:t>
            </a:r>
            <a:r>
              <a:rPr lang="zh-CN" altLang="en-US" sz="2800" b="1" dirty="0">
                <a:latin typeface="楷体" pitchFamily="49" charset="-122"/>
                <a:ea typeface="楷体" pitchFamily="49" charset="-122"/>
              </a:rPr>
              <a:t>字</a:t>
            </a:r>
            <a:r>
              <a:rPr lang="zh-CN" altLang="en-US" sz="2800" b="1" dirty="0" smtClean="0">
                <a:solidFill>
                  <a:srgbClr val="FF0000"/>
                </a:solidFill>
              </a:rPr>
              <a:t>写</a:t>
            </a:r>
            <a:r>
              <a:rPr lang="zh-CN" altLang="en-US" sz="2800" dirty="0" smtClean="0"/>
              <a:t>入存储器的步骤：</a:t>
            </a:r>
            <a:endParaRPr lang="en-US" altLang="zh-CN" sz="2800" dirty="0" smtClean="0"/>
          </a:p>
          <a:p>
            <a:pPr marL="914400" lvl="1" indent="-457200">
              <a:buSzPct val="100000"/>
              <a:buFont typeface="+mj-lt"/>
              <a:buAutoNum type="arabicPeriod"/>
            </a:pPr>
            <a:r>
              <a:rPr lang="zh-CN" altLang="en-US" sz="2400" dirty="0"/>
              <a:t>给地址线上加</a:t>
            </a:r>
            <a:r>
              <a:rPr lang="zh-CN" altLang="en-US" sz="2400" b="1" dirty="0"/>
              <a:t>地址</a:t>
            </a:r>
            <a:r>
              <a:rPr lang="zh-CN" altLang="en-US" sz="2400" dirty="0"/>
              <a:t>；</a:t>
            </a:r>
            <a:endParaRPr lang="en-US" altLang="zh-CN" sz="2400" dirty="0"/>
          </a:p>
          <a:p>
            <a:pPr marL="914400" lvl="1" indent="-457200">
              <a:buSzPct val="100000"/>
              <a:buFont typeface="+mj-lt"/>
              <a:buAutoNum type="arabicPeriod"/>
            </a:pPr>
            <a:r>
              <a:rPr lang="zh-CN" altLang="en-US" sz="2400" dirty="0"/>
              <a:t>将需要写入的</a:t>
            </a:r>
            <a:r>
              <a:rPr lang="zh-CN" altLang="en-US" sz="2400" b="1" dirty="0"/>
              <a:t>数据</a:t>
            </a:r>
            <a:r>
              <a:rPr lang="zh-CN" altLang="en-US" sz="2400" dirty="0"/>
              <a:t>加到数据输入线上；</a:t>
            </a:r>
            <a:endParaRPr lang="en-US" altLang="zh-CN" sz="2400" dirty="0"/>
          </a:p>
          <a:p>
            <a:pPr marL="914400" lvl="1" indent="-457200">
              <a:buSzPct val="100000"/>
              <a:buFont typeface="+mj-lt"/>
              <a:buAutoNum type="arabicPeriod"/>
            </a:pPr>
            <a:r>
              <a:rPr lang="zh-CN" altLang="en-US" sz="2400" dirty="0"/>
              <a:t>使</a:t>
            </a:r>
            <a:r>
              <a:rPr lang="zh-CN" altLang="en-US" sz="2400" b="1" dirty="0"/>
              <a:t>写输入</a:t>
            </a:r>
            <a:r>
              <a:rPr lang="zh-CN" altLang="en-US" sz="2400" dirty="0"/>
              <a:t>有效</a:t>
            </a:r>
            <a:r>
              <a:rPr lang="zh-CN" altLang="en-US" sz="2400" dirty="0" smtClean="0"/>
              <a:t>。</a:t>
            </a:r>
            <a:endParaRPr lang="en-US" altLang="zh-CN" sz="2400" dirty="0" smtClean="0"/>
          </a:p>
          <a:p>
            <a:pPr marL="914400" lvl="1" indent="-457200">
              <a:buSzPct val="100000"/>
            </a:pPr>
            <a:r>
              <a:rPr lang="zh-CN" altLang="en-US" sz="2400" dirty="0" smtClean="0"/>
              <a:t>存储器单元将从输入数据线取走数据，并将字存入单元。</a:t>
            </a:r>
            <a:endParaRPr lang="zh-CN" altLang="en-US" sz="2400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27CFC5-7FD8-49A5-BC14-6A12B5DF6A48}" type="slidenum">
              <a:rPr lang="en-US" altLang="zh-CN" smtClean="0"/>
              <a:pPr>
                <a:defRPr/>
              </a:pPr>
              <a:t>41</a:t>
            </a:fld>
            <a:endParaRPr lang="en-US" altLang="zh-CN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115616" y="72800"/>
            <a:ext cx="7920880" cy="835920"/>
          </a:xfrm>
        </p:spPr>
        <p:txBody>
          <a:bodyPr/>
          <a:lstStyle/>
          <a:p>
            <a:pPr algn="l"/>
            <a:r>
              <a:rPr lang="zh-CN" altLang="en-US" dirty="0" smtClean="0"/>
              <a:t>读、写操作</a:t>
            </a:r>
            <a:endParaRPr lang="zh-CN" altLang="en-US" dirty="0"/>
          </a:p>
        </p:txBody>
      </p:sp>
      <p:pic>
        <p:nvPicPr>
          <p:cNvPr id="177158" name="Picture 6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46"/>
          <a:stretch/>
        </p:blipFill>
        <p:spPr bwMode="auto">
          <a:xfrm>
            <a:off x="2477591" y="5433391"/>
            <a:ext cx="5838825" cy="14246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59836" y="5730196"/>
            <a:ext cx="17235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latin typeface="楷体" pitchFamily="49" charset="-122"/>
                <a:ea typeface="楷体" pitchFamily="49" charset="-122"/>
              </a:rPr>
              <a:t>商用的</a:t>
            </a:r>
            <a:endParaRPr lang="en-US" altLang="zh-CN" dirty="0" smtClean="0">
              <a:latin typeface="楷体" pitchFamily="49" charset="-122"/>
              <a:ea typeface="楷体" pitchFamily="49" charset="-122"/>
            </a:endParaRPr>
          </a:p>
          <a:p>
            <a:r>
              <a:rPr lang="zh-CN" altLang="en-US" dirty="0" smtClean="0">
                <a:latin typeface="楷体" pitchFamily="49" charset="-122"/>
                <a:ea typeface="楷体" pitchFamily="49" charset="-122"/>
              </a:rPr>
              <a:t>有使能端：</a:t>
            </a:r>
            <a:endParaRPr lang="zh-CN" altLang="en-US" dirty="0"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5" name="矩形 4"/>
          <p:cNvSpPr/>
          <p:nvPr/>
        </p:nvSpPr>
        <p:spPr bwMode="auto">
          <a:xfrm>
            <a:off x="472715" y="1523421"/>
            <a:ext cx="4688228" cy="864096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  <p:sp>
        <p:nvSpPr>
          <p:cNvPr id="9" name="矩形 8"/>
          <p:cNvSpPr/>
          <p:nvPr/>
        </p:nvSpPr>
        <p:spPr bwMode="auto">
          <a:xfrm>
            <a:off x="472714" y="3683660"/>
            <a:ext cx="5755469" cy="1329515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11431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sz="2800" dirty="0" smtClean="0"/>
              <a:t>外部器件</a:t>
            </a:r>
            <a:r>
              <a:rPr lang="en-US" altLang="zh-CN" sz="2800" dirty="0" smtClean="0"/>
              <a:t>(</a:t>
            </a:r>
            <a:r>
              <a:rPr lang="zh-CN" altLang="en-US" sz="2800" dirty="0" smtClean="0"/>
              <a:t>如，</a:t>
            </a:r>
            <a:r>
              <a:rPr lang="en-US" altLang="zh-CN" sz="2800" dirty="0" smtClean="0"/>
              <a:t>CPU)</a:t>
            </a:r>
            <a:r>
              <a:rPr lang="zh-CN" altLang="en-US" sz="2800" dirty="0" smtClean="0"/>
              <a:t>对存储器进行操作，</a:t>
            </a:r>
            <a:r>
              <a:rPr lang="en-US" altLang="zh-CN" sz="2800" dirty="0" smtClean="0"/>
              <a:t/>
            </a:r>
            <a:br>
              <a:rPr lang="en-US" altLang="zh-CN" sz="2800" dirty="0" smtClean="0"/>
            </a:br>
            <a:r>
              <a:rPr lang="zh-CN" altLang="en-US" sz="2800" dirty="0" smtClean="0"/>
              <a:t>存储器没有内部时钟。</a:t>
            </a:r>
            <a:endParaRPr lang="en-US" altLang="zh-CN" sz="2800" dirty="0" smtClean="0"/>
          </a:p>
          <a:p>
            <a:pPr lvl="1">
              <a:lnSpc>
                <a:spcPct val="150000"/>
              </a:lnSpc>
            </a:pPr>
            <a:r>
              <a:rPr lang="zh-CN" altLang="en-US" sz="2400" dirty="0" smtClean="0"/>
              <a:t>存储器</a:t>
            </a:r>
            <a:r>
              <a:rPr lang="zh-CN" altLang="en-US" sz="2400" b="1" dirty="0" smtClean="0">
                <a:solidFill>
                  <a:srgbClr val="FF0000"/>
                </a:solidFill>
              </a:rPr>
              <a:t>读周期</a:t>
            </a:r>
            <a:r>
              <a:rPr lang="zh-CN" altLang="en-US" sz="2400" dirty="0" smtClean="0"/>
              <a:t>：从选中某个字到读出它所需要的时间。</a:t>
            </a:r>
            <a:endParaRPr lang="en-US" altLang="zh-CN" sz="2400" dirty="0" smtClean="0"/>
          </a:p>
          <a:p>
            <a:pPr lvl="1">
              <a:lnSpc>
                <a:spcPct val="150000"/>
              </a:lnSpc>
            </a:pPr>
            <a:r>
              <a:rPr lang="zh-CN" altLang="en-US" sz="2400" dirty="0" smtClean="0"/>
              <a:t>存储器</a:t>
            </a:r>
            <a:r>
              <a:rPr lang="zh-CN" altLang="en-US" sz="2400" b="1" dirty="0">
                <a:solidFill>
                  <a:srgbClr val="FF0000"/>
                </a:solidFill>
              </a:rPr>
              <a:t>写周期</a:t>
            </a:r>
            <a:r>
              <a:rPr lang="zh-CN" altLang="en-US" sz="2400" dirty="0" smtClean="0"/>
              <a:t>：完成写操作需要花费的时间。</a:t>
            </a:r>
            <a:endParaRPr lang="en-US" altLang="zh-CN" sz="2400" dirty="0" smtClean="0"/>
          </a:p>
          <a:p>
            <a:pPr>
              <a:lnSpc>
                <a:spcPct val="150000"/>
              </a:lnSpc>
            </a:pPr>
            <a:r>
              <a:rPr lang="zh-CN" altLang="en-US" sz="2800" dirty="0" smtClean="0"/>
              <a:t>读、写周期 </a:t>
            </a:r>
            <a:r>
              <a:rPr lang="en-US" altLang="zh-CN" sz="2800" dirty="0" smtClean="0"/>
              <a:t>= </a:t>
            </a:r>
            <a:r>
              <a:rPr lang="zh-CN" altLang="en-US" sz="2800" dirty="0" smtClean="0"/>
              <a:t>一定倍数的</a:t>
            </a:r>
            <a:r>
              <a:rPr lang="en-US" altLang="zh-CN" sz="2800" dirty="0" smtClean="0"/>
              <a:t>CPU</a:t>
            </a:r>
            <a:r>
              <a:rPr lang="zh-CN" altLang="en-US" sz="2800" dirty="0" smtClean="0"/>
              <a:t>时钟周期</a:t>
            </a:r>
            <a:endParaRPr lang="zh-CN" altLang="en-US" sz="2800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27CFC5-7FD8-49A5-BC14-6A12B5DF6A48}" type="slidenum">
              <a:rPr lang="en-US" altLang="zh-CN" smtClean="0"/>
              <a:pPr>
                <a:defRPr/>
              </a:pPr>
              <a:t>42</a:t>
            </a:fld>
            <a:endParaRPr lang="en-US" altLang="zh-CN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 smtClean="0"/>
              <a:t>定时波形</a:t>
            </a:r>
            <a:endParaRPr lang="zh-CN" altLang="en-US" b="1" dirty="0"/>
          </a:p>
        </p:txBody>
      </p:sp>
      <p:sp>
        <p:nvSpPr>
          <p:cNvPr id="5" name="TextBox 4"/>
          <p:cNvSpPr txBox="1"/>
          <p:nvPr/>
        </p:nvSpPr>
        <p:spPr>
          <a:xfrm>
            <a:off x="731987" y="4581128"/>
            <a:ext cx="7920880" cy="15327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 smtClean="0">
                <a:latin typeface="楷体" pitchFamily="49" charset="-122"/>
                <a:ea typeface="楷体" pitchFamily="49" charset="-122"/>
              </a:rPr>
              <a:t>例如，</a:t>
            </a:r>
            <a:r>
              <a:rPr lang="en-US" altLang="zh-CN" dirty="0" smtClean="0">
                <a:latin typeface="楷体" pitchFamily="49" charset="-122"/>
                <a:ea typeface="楷体" pitchFamily="49" charset="-122"/>
              </a:rPr>
              <a:t>CPU</a:t>
            </a:r>
            <a:r>
              <a:rPr lang="zh-CN" altLang="en-US" dirty="0" smtClean="0">
                <a:latin typeface="楷体" pitchFamily="49" charset="-122"/>
                <a:ea typeface="楷体" pitchFamily="49" charset="-122"/>
              </a:rPr>
              <a:t>工作的时钟频率为</a:t>
            </a:r>
            <a:r>
              <a:rPr lang="en-US" altLang="zh-CN" dirty="0" smtClean="0">
                <a:latin typeface="楷体" pitchFamily="49" charset="-122"/>
                <a:ea typeface="楷体" pitchFamily="49" charset="-122"/>
              </a:rPr>
              <a:t>50MHz</a:t>
            </a:r>
            <a:r>
              <a:rPr lang="zh-CN" altLang="en-US" dirty="0" smtClean="0">
                <a:latin typeface="楷体" pitchFamily="49" charset="-122"/>
                <a:ea typeface="楷体" pitchFamily="49" charset="-122"/>
              </a:rPr>
              <a:t>，时钟周期为</a:t>
            </a:r>
            <a:r>
              <a:rPr lang="en-US" altLang="zh-CN" dirty="0" smtClean="0">
                <a:latin typeface="楷体" pitchFamily="49" charset="-122"/>
                <a:ea typeface="楷体" pitchFamily="49" charset="-122"/>
              </a:rPr>
              <a:t>20ns</a:t>
            </a:r>
            <a:r>
              <a:rPr lang="zh-CN" altLang="en-US" dirty="0" smtClean="0">
                <a:latin typeface="楷体" pitchFamily="49" charset="-122"/>
                <a:ea typeface="楷体" pitchFamily="49" charset="-122"/>
              </a:rPr>
              <a:t>。</a:t>
            </a:r>
            <a:endParaRPr lang="en-US" altLang="zh-CN" dirty="0" smtClean="0">
              <a:latin typeface="楷体" pitchFamily="49" charset="-122"/>
              <a:ea typeface="楷体" pitchFamily="49" charset="-122"/>
            </a:endParaRPr>
          </a:p>
          <a:p>
            <a:pPr>
              <a:lnSpc>
                <a:spcPct val="130000"/>
              </a:lnSpc>
            </a:pPr>
            <a:r>
              <a:rPr lang="zh-CN" altLang="en-US" dirty="0" smtClean="0">
                <a:latin typeface="楷体" pitchFamily="49" charset="-122"/>
                <a:ea typeface="楷体" pitchFamily="49" charset="-122"/>
              </a:rPr>
              <a:t>如果</a:t>
            </a:r>
            <a:r>
              <a:rPr lang="en-US" altLang="zh-CN" dirty="0" smtClean="0">
                <a:latin typeface="楷体" pitchFamily="49" charset="-122"/>
                <a:ea typeface="楷体" pitchFamily="49" charset="-122"/>
              </a:rPr>
              <a:t>CPU</a:t>
            </a:r>
            <a:r>
              <a:rPr lang="zh-CN" altLang="en-US" dirty="0" smtClean="0">
                <a:latin typeface="楷体" pitchFamily="49" charset="-122"/>
                <a:ea typeface="楷体" pitchFamily="49" charset="-122"/>
              </a:rPr>
              <a:t>与读周期和写周期都不超过</a:t>
            </a:r>
            <a:r>
              <a:rPr lang="en-US" altLang="zh-CN" dirty="0" smtClean="0">
                <a:latin typeface="楷体" pitchFamily="49" charset="-122"/>
                <a:ea typeface="楷体" pitchFamily="49" charset="-122"/>
              </a:rPr>
              <a:t>50ns</a:t>
            </a:r>
            <a:r>
              <a:rPr lang="zh-CN" altLang="en-US" dirty="0" smtClean="0">
                <a:latin typeface="楷体" pitchFamily="49" charset="-122"/>
                <a:ea typeface="楷体" pitchFamily="49" charset="-122"/>
              </a:rPr>
              <a:t>的存储器通信，需要花费</a:t>
            </a:r>
            <a:r>
              <a:rPr lang="en-US" altLang="zh-CN" dirty="0" smtClean="0">
                <a:latin typeface="楷体" pitchFamily="49" charset="-122"/>
                <a:ea typeface="楷体" pitchFamily="49" charset="-122"/>
              </a:rPr>
              <a:t>2.5~3</a:t>
            </a:r>
            <a:r>
              <a:rPr lang="zh-CN" altLang="en-US" dirty="0" smtClean="0">
                <a:latin typeface="楷体" pitchFamily="49" charset="-122"/>
                <a:ea typeface="楷体" pitchFamily="49" charset="-122"/>
              </a:rPr>
              <a:t>个时钟周期。</a:t>
            </a:r>
            <a:endParaRPr lang="zh-CN" altLang="en-US" dirty="0">
              <a:latin typeface="楷体" pitchFamily="49" charset="-122"/>
              <a:ea typeface="楷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62429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27CFC5-7FD8-49A5-BC14-6A12B5DF6A48}" type="slidenum">
              <a:rPr lang="en-US" altLang="zh-CN" smtClean="0"/>
              <a:pPr>
                <a:defRPr/>
              </a:pPr>
              <a:t>43</a:t>
            </a:fld>
            <a:endParaRPr lang="en-US" altLang="zh-CN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存储器存取 </a:t>
            </a:r>
            <a:r>
              <a:rPr lang="zh-CN" altLang="en-US" b="1" dirty="0" smtClean="0"/>
              <a:t>时序波形</a:t>
            </a:r>
            <a:endParaRPr lang="zh-CN" altLang="en-US" b="1" dirty="0"/>
          </a:p>
        </p:txBody>
      </p:sp>
      <p:pic>
        <p:nvPicPr>
          <p:cNvPr id="17920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4" y="980727"/>
            <a:ext cx="5040560" cy="58419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067944" y="1210004"/>
            <a:ext cx="660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b="1" dirty="0" smtClean="0">
                <a:solidFill>
                  <a:srgbClr val="FF0000"/>
                </a:solidFill>
              </a:rPr>
              <a:t>CPU</a:t>
            </a:r>
            <a:endParaRPr lang="zh-CN" altLang="en-US" sz="1800" b="1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067944" y="4283804"/>
            <a:ext cx="660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b="1" dirty="0" smtClean="0">
                <a:solidFill>
                  <a:srgbClr val="FF0000"/>
                </a:solidFill>
              </a:rPr>
              <a:t>CPU</a:t>
            </a:r>
            <a:endParaRPr lang="zh-CN" altLang="en-US" sz="1800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35496" y="980728"/>
                <a:ext cx="4032448" cy="58539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30000"/>
                  </a:lnSpc>
                  <a:buFont typeface="Arial" pitchFamily="34" charset="0"/>
                  <a:buChar char="•"/>
                </a:pPr>
                <a:r>
                  <a:rPr lang="en-US" altLang="zh-CN" dirty="0" smtClean="0"/>
                  <a:t>CPU</a:t>
                </a:r>
                <a:r>
                  <a:rPr lang="zh-CN" altLang="en-US" dirty="0" smtClean="0"/>
                  <a:t>时钟：</a:t>
                </a:r>
                <a:r>
                  <a:rPr lang="en-US" altLang="zh-CN" dirty="0" smtClean="0"/>
                  <a:t>20ns (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altLang="zh-CN" i="1" dirty="0" smtClean="0"/>
                  <a:t>...</a:t>
                </a:r>
                <a:r>
                  <a:rPr lang="en-US" altLang="zh-CN" dirty="0" smtClean="0"/>
                  <a:t>)</a:t>
                </a:r>
              </a:p>
              <a:p>
                <a:pPr marL="342900" indent="-342900">
                  <a:lnSpc>
                    <a:spcPct val="130000"/>
                  </a:lnSpc>
                  <a:buFont typeface="Arial" pitchFamily="34" charset="0"/>
                  <a:buChar char="•"/>
                </a:pPr>
                <a:r>
                  <a:rPr lang="zh-CN" altLang="en-US" dirty="0" smtClean="0"/>
                  <a:t>存储器</a:t>
                </a:r>
                <a:r>
                  <a:rPr lang="zh-CN" altLang="en-US" b="1" dirty="0" smtClean="0">
                    <a:solidFill>
                      <a:srgbClr val="FF0000"/>
                    </a:solidFill>
                  </a:rPr>
                  <a:t>读周期</a:t>
                </a:r>
                <a:r>
                  <a:rPr lang="zh-CN" altLang="en-US" dirty="0" smtClean="0"/>
                  <a:t>：</a:t>
                </a:r>
                <a:r>
                  <a:rPr lang="en-US" altLang="zh-CN" dirty="0" smtClean="0"/>
                  <a:t>50ns</a:t>
                </a:r>
              </a:p>
              <a:p>
                <a:pPr marL="342900" indent="-342900">
                  <a:lnSpc>
                    <a:spcPct val="130000"/>
                  </a:lnSpc>
                  <a:buFont typeface="Arial" pitchFamily="34" charset="0"/>
                  <a:buChar char="•"/>
                </a:pPr>
                <a:r>
                  <a:rPr lang="zh-CN" altLang="en-US" dirty="0" smtClean="0"/>
                  <a:t>读周期需要</a:t>
                </a:r>
                <a:r>
                  <a:rPr lang="en-US" altLang="zh-CN" dirty="0" smtClean="0"/>
                  <a:t>3</a:t>
                </a:r>
                <a:r>
                  <a:rPr lang="zh-CN" altLang="en-US" dirty="0" smtClean="0"/>
                  <a:t>个</a:t>
                </a:r>
                <a:r>
                  <a:rPr lang="en-US" altLang="zh-CN" dirty="0" smtClean="0"/>
                  <a:t>CPU</a:t>
                </a:r>
                <a:r>
                  <a:rPr lang="zh-CN" altLang="en-US" dirty="0" smtClean="0"/>
                  <a:t>时钟：</a:t>
                </a:r>
                <a:r>
                  <a:rPr lang="en-US" altLang="zh-CN" dirty="0" smtClean="0"/>
                  <a:t/>
                </a:r>
                <a:br>
                  <a:rPr lang="en-US" altLang="zh-CN" dirty="0" smtClean="0"/>
                </a:b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zh-CN" altLang="en-US" i="1" dirty="0" smtClean="0"/>
                  <a:t>，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zh-CN" altLang="en-US" i="1" dirty="0" smtClean="0"/>
                  <a:t>，</a:t>
                </a:r>
                <a:r>
                  <a:rPr lang="en-US" altLang="zh-CN" i="1" dirty="0" smtClean="0"/>
                  <a:t>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US" altLang="zh-CN" i="1" dirty="0" smtClean="0"/>
              </a:p>
              <a:p>
                <a:pPr marL="342900" indent="-342900">
                  <a:lnSpc>
                    <a:spcPct val="130000"/>
                  </a:lnSpc>
                  <a:buFont typeface="Arial" pitchFamily="34" charset="0"/>
                  <a:buChar char="•"/>
                </a:pPr>
                <a:r>
                  <a:rPr lang="en-US" altLang="zh-CN" b="1" dirty="0" smtClean="0">
                    <a:latin typeface="楷体" pitchFamily="49" charset="-122"/>
                    <a:ea typeface="楷体" pitchFamily="49" charset="-122"/>
                  </a:rPr>
                  <a:t>CPU</a:t>
                </a:r>
                <a:r>
                  <a:rPr lang="zh-CN" altLang="en-US" b="1" dirty="0" smtClean="0">
                    <a:latin typeface="楷体" pitchFamily="49" charset="-122"/>
                    <a:ea typeface="楷体" pitchFamily="49" charset="-122"/>
                  </a:rPr>
                  <a:t>需要在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  <a:ea typeface="楷体" pitchFamily="49" charset="-122"/>
                      </a:rPr>
                      <m:t>𝑻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ea typeface="楷体" pitchFamily="49" charset="-122"/>
                      </a:rPr>
                      <m:t>𝟏</m:t>
                    </m:r>
                  </m:oMath>
                </a14:m>
                <a:r>
                  <a:rPr lang="zh-CN" altLang="en-US" b="1" dirty="0" smtClean="0">
                    <a:latin typeface="楷体" pitchFamily="49" charset="-122"/>
                    <a:ea typeface="楷体" pitchFamily="49" charset="-122"/>
                  </a:rPr>
                  <a:t>开始前，</a:t>
                </a:r>
                <a:r>
                  <a:rPr lang="en-US" altLang="zh-CN" b="1" dirty="0" smtClean="0">
                    <a:latin typeface="楷体" pitchFamily="49" charset="-122"/>
                    <a:ea typeface="楷体" pitchFamily="49" charset="-122"/>
                  </a:rPr>
                  <a:t/>
                </a:r>
                <a:br>
                  <a:rPr lang="en-US" altLang="zh-CN" b="1" dirty="0" smtClean="0">
                    <a:latin typeface="楷体" pitchFamily="49" charset="-122"/>
                    <a:ea typeface="楷体" pitchFamily="49" charset="-122"/>
                  </a:rPr>
                </a:br>
                <a:r>
                  <a:rPr lang="zh-CN" altLang="en-US" b="1" dirty="0" smtClean="0">
                    <a:latin typeface="楷体" pitchFamily="49" charset="-122"/>
                    <a:ea typeface="楷体" pitchFamily="49" charset="-122"/>
                  </a:rPr>
                  <a:t>为存储器提供</a:t>
                </a:r>
                <a:r>
                  <a:rPr lang="zh-CN" altLang="en-US" b="1" dirty="0" smtClean="0">
                    <a:solidFill>
                      <a:srgbClr val="0070C0"/>
                    </a:solidFill>
                    <a:latin typeface="楷体" pitchFamily="49" charset="-122"/>
                    <a:ea typeface="楷体" pitchFamily="49" charset="-122"/>
                  </a:rPr>
                  <a:t>地址</a:t>
                </a:r>
                <a:endParaRPr lang="en-US" altLang="zh-CN" b="1" dirty="0" smtClean="0">
                  <a:solidFill>
                    <a:srgbClr val="0070C0"/>
                  </a:solidFill>
                  <a:latin typeface="楷体" pitchFamily="49" charset="-122"/>
                  <a:ea typeface="楷体" pitchFamily="49" charset="-122"/>
                </a:endParaRPr>
              </a:p>
              <a:p>
                <a:pPr marL="342900" indent="-342900">
                  <a:lnSpc>
                    <a:spcPct val="130000"/>
                  </a:lnSpc>
                  <a:buFont typeface="Arial" pitchFamily="34" charset="0"/>
                  <a:buChar char="•"/>
                </a:pPr>
                <a:r>
                  <a:rPr lang="zh-CN" altLang="en-US" dirty="0" smtClean="0"/>
                  <a:t>存储器</a:t>
                </a:r>
                <a:r>
                  <a:rPr lang="zh-CN" altLang="en-US" b="1" dirty="0" smtClean="0"/>
                  <a:t>使能信号</a:t>
                </a:r>
                <a:r>
                  <a:rPr lang="zh-CN" altLang="en-US" dirty="0" smtClean="0"/>
                  <a:t>、</a:t>
                </a:r>
                <a:r>
                  <a:rPr lang="zh-CN" altLang="en-US" b="1" dirty="0" smtClean="0"/>
                  <a:t>读</a:t>
                </a:r>
                <a:r>
                  <a:rPr lang="en-US" altLang="zh-CN" b="1" dirty="0" smtClean="0"/>
                  <a:t>/</a:t>
                </a:r>
                <a:r>
                  <a:rPr lang="zh-CN" altLang="en-US" b="1" dirty="0" smtClean="0"/>
                  <a:t>写信号</a:t>
                </a:r>
                <a:r>
                  <a:rPr lang="zh-CN" altLang="en-US" dirty="0" smtClean="0"/>
                  <a:t>在地址线稳定之后才能有效。</a:t>
                </a:r>
                <a:endParaRPr lang="en-US" altLang="zh-CN" dirty="0" smtClean="0"/>
              </a:p>
              <a:p>
                <a:pPr marL="342900" indent="-342900">
                  <a:lnSpc>
                    <a:spcPct val="130000"/>
                  </a:lnSpc>
                  <a:buFont typeface="Arial" pitchFamily="34" charset="0"/>
                  <a:buChar char="•"/>
                </a:pPr>
                <a:r>
                  <a:rPr lang="en-US" altLang="zh-CN" dirty="0" smtClean="0"/>
                  <a:t>Enable, Read/Write</a:t>
                </a:r>
                <a:r>
                  <a:rPr lang="zh-CN" altLang="en-US" dirty="0" smtClean="0"/>
                  <a:t>信号必须保持至少</a:t>
                </a:r>
                <a:r>
                  <a:rPr lang="en-US" altLang="zh-CN" dirty="0" smtClean="0"/>
                  <a:t>50ns</a:t>
                </a:r>
              </a:p>
              <a:p>
                <a:pPr marL="342900" indent="-342900">
                  <a:lnSpc>
                    <a:spcPct val="130000"/>
                  </a:lnSpc>
                  <a:buFont typeface="Arial" pitchFamily="34" charset="0"/>
                  <a:buChar char="•"/>
                </a:pPr>
                <a:r>
                  <a:rPr lang="en-US" altLang="zh-CN" dirty="0" smtClean="0"/>
                  <a:t>50ns</a:t>
                </a:r>
                <a:r>
                  <a:rPr lang="zh-CN" altLang="en-US" dirty="0" smtClean="0"/>
                  <a:t>内数据输出必须有效。</a:t>
                </a:r>
                <a:endParaRPr lang="en-US" altLang="zh-CN" dirty="0" smtClean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96" y="980728"/>
                <a:ext cx="4032448" cy="5853910"/>
              </a:xfrm>
              <a:prstGeom prst="rect">
                <a:avLst/>
              </a:prstGeom>
              <a:blipFill rotWithShape="0">
                <a:blip r:embed="rId3"/>
                <a:stretch>
                  <a:fillRect l="-2118" t="-104" r="-6808" b="-5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直接连接符 10"/>
          <p:cNvCxnSpPr/>
          <p:nvPr/>
        </p:nvCxnSpPr>
        <p:spPr bwMode="auto">
          <a:xfrm>
            <a:off x="5246576" y="1268760"/>
            <a:ext cx="0" cy="540000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12" name="弧形 11"/>
          <p:cNvSpPr/>
          <p:nvPr/>
        </p:nvSpPr>
        <p:spPr bwMode="auto">
          <a:xfrm rot="15989803">
            <a:off x="5437361" y="2708490"/>
            <a:ext cx="405544" cy="432048"/>
          </a:xfrm>
          <a:prstGeom prst="arc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  <a:headEnd type="triangl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580112" y="2479644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开始写</a:t>
            </a:r>
            <a:endParaRPr lang="zh-CN" altLang="en-US" sz="2000" dirty="0">
              <a:solidFill>
                <a:srgbClr val="FF0000"/>
              </a:solidFill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15" name="弧形 14"/>
          <p:cNvSpPr/>
          <p:nvPr/>
        </p:nvSpPr>
        <p:spPr bwMode="auto">
          <a:xfrm rot="5610197" flipH="1">
            <a:off x="7669609" y="2708490"/>
            <a:ext cx="405544" cy="432048"/>
          </a:xfrm>
          <a:prstGeom prst="arc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  <a:headEnd type="triangl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002269" y="2479644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停止写</a:t>
            </a:r>
            <a:endParaRPr lang="zh-CN" altLang="en-US" sz="2000" dirty="0">
              <a:solidFill>
                <a:srgbClr val="FF0000"/>
              </a:solidFill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17" name="弧形 16"/>
          <p:cNvSpPr/>
          <p:nvPr/>
        </p:nvSpPr>
        <p:spPr bwMode="auto">
          <a:xfrm rot="5610197" flipV="1">
            <a:off x="5461335" y="5228770"/>
            <a:ext cx="405544" cy="432048"/>
          </a:xfrm>
          <a:prstGeom prst="arc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  <a:headEnd type="triangl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604086" y="5405154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开始读</a:t>
            </a:r>
            <a:endParaRPr lang="zh-CN" altLang="en-US" sz="2000" dirty="0">
              <a:solidFill>
                <a:srgbClr val="FF0000"/>
              </a:solidFill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19" name="弧形 18"/>
          <p:cNvSpPr/>
          <p:nvPr/>
        </p:nvSpPr>
        <p:spPr bwMode="auto">
          <a:xfrm rot="15989803" flipH="1" flipV="1">
            <a:off x="7667079" y="5228770"/>
            <a:ext cx="405544" cy="432048"/>
          </a:xfrm>
          <a:prstGeom prst="arc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  <a:headEnd type="triangl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999739" y="5405154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停止读</a:t>
            </a:r>
            <a:endParaRPr lang="zh-CN" altLang="en-US" sz="2000" dirty="0">
              <a:solidFill>
                <a:srgbClr val="FF0000"/>
              </a:solidFill>
              <a:latin typeface="楷体" pitchFamily="49" charset="-122"/>
              <a:ea typeface="楷体" pitchFamily="49" charset="-122"/>
            </a:endParaRPr>
          </a:p>
        </p:txBody>
      </p:sp>
      <p:cxnSp>
        <p:nvCxnSpPr>
          <p:cNvPr id="22" name="直接连接符 21"/>
          <p:cNvCxnSpPr/>
          <p:nvPr/>
        </p:nvCxnSpPr>
        <p:spPr bwMode="auto">
          <a:xfrm>
            <a:off x="8238660" y="1268760"/>
            <a:ext cx="0" cy="540000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21" name="矩形 20"/>
          <p:cNvSpPr/>
          <p:nvPr/>
        </p:nvSpPr>
        <p:spPr bwMode="auto">
          <a:xfrm>
            <a:off x="4067944" y="980728"/>
            <a:ext cx="5040560" cy="2853906"/>
          </a:xfrm>
          <a:prstGeom prst="rect">
            <a:avLst/>
          </a:prstGeom>
          <a:solidFill>
            <a:schemeClr val="tx1">
              <a:lumMod val="95000"/>
              <a:lumOff val="5000"/>
              <a:alpha val="40000"/>
            </a:schemeClr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73380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27CFC5-7FD8-49A5-BC14-6A12B5DF6A48}" type="slidenum">
              <a:rPr lang="en-US" altLang="zh-CN" smtClean="0"/>
              <a:pPr>
                <a:defRPr/>
              </a:pPr>
              <a:t>44</a:t>
            </a:fld>
            <a:endParaRPr lang="en-US" altLang="zh-CN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存储器存取 </a:t>
            </a:r>
            <a:r>
              <a:rPr lang="zh-CN" altLang="en-US" b="1" dirty="0" smtClean="0"/>
              <a:t>时序波形</a:t>
            </a:r>
            <a:endParaRPr lang="zh-CN" altLang="en-US" b="1" dirty="0"/>
          </a:p>
        </p:txBody>
      </p:sp>
      <p:pic>
        <p:nvPicPr>
          <p:cNvPr id="17920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4" y="980727"/>
            <a:ext cx="5040560" cy="58419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067944" y="1210004"/>
            <a:ext cx="660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b="1" dirty="0" smtClean="0">
                <a:solidFill>
                  <a:srgbClr val="FF0000"/>
                </a:solidFill>
              </a:rPr>
              <a:t>CPU</a:t>
            </a:r>
            <a:endParaRPr lang="zh-CN" altLang="en-US" sz="1800" b="1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067944" y="4283804"/>
            <a:ext cx="660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b="1" dirty="0" smtClean="0">
                <a:solidFill>
                  <a:srgbClr val="FF0000"/>
                </a:solidFill>
              </a:rPr>
              <a:t>CPU</a:t>
            </a:r>
            <a:endParaRPr lang="zh-CN" altLang="en-US" sz="1800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35496" y="980728"/>
                <a:ext cx="4032448" cy="58138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30000"/>
                  </a:lnSpc>
                  <a:buFont typeface="Arial" pitchFamily="34" charset="0"/>
                  <a:buChar char="•"/>
                </a:pPr>
                <a:r>
                  <a:rPr lang="en-US" altLang="zh-CN" dirty="0" smtClean="0"/>
                  <a:t>CPU</a:t>
                </a:r>
                <a:r>
                  <a:rPr lang="zh-CN" altLang="en-US" dirty="0" smtClean="0"/>
                  <a:t>时钟：</a:t>
                </a:r>
                <a:r>
                  <a:rPr lang="en-US" altLang="zh-CN" dirty="0" smtClean="0"/>
                  <a:t>20ns (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altLang="zh-CN" i="1" dirty="0" smtClean="0"/>
                  <a:t>...</a:t>
                </a:r>
                <a:r>
                  <a:rPr lang="en-US" altLang="zh-CN" dirty="0" smtClean="0"/>
                  <a:t>)</a:t>
                </a:r>
              </a:p>
              <a:p>
                <a:pPr marL="342900" indent="-342900">
                  <a:lnSpc>
                    <a:spcPct val="130000"/>
                  </a:lnSpc>
                  <a:buFont typeface="Arial" pitchFamily="34" charset="0"/>
                  <a:buChar char="•"/>
                </a:pPr>
                <a:r>
                  <a:rPr lang="zh-CN" altLang="en-US" dirty="0" smtClean="0"/>
                  <a:t>存储器</a:t>
                </a:r>
                <a:r>
                  <a:rPr lang="zh-CN" altLang="en-US" b="1" dirty="0" smtClean="0">
                    <a:solidFill>
                      <a:srgbClr val="FF0000"/>
                    </a:solidFill>
                  </a:rPr>
                  <a:t>写周期</a:t>
                </a:r>
                <a:r>
                  <a:rPr lang="zh-CN" altLang="en-US" dirty="0" smtClean="0"/>
                  <a:t>：</a:t>
                </a:r>
                <a:r>
                  <a:rPr lang="en-US" altLang="zh-CN" dirty="0" smtClean="0"/>
                  <a:t>50ns</a:t>
                </a:r>
              </a:p>
              <a:p>
                <a:pPr marL="342900" indent="-342900">
                  <a:lnSpc>
                    <a:spcPct val="130000"/>
                  </a:lnSpc>
                  <a:buFont typeface="Arial" pitchFamily="34" charset="0"/>
                  <a:buChar char="•"/>
                </a:pPr>
                <a:r>
                  <a:rPr lang="zh-CN" altLang="en-US" dirty="0" smtClean="0"/>
                  <a:t>写周期需要</a:t>
                </a:r>
                <a:r>
                  <a:rPr lang="en-US" altLang="zh-CN" dirty="0" smtClean="0"/>
                  <a:t>3</a:t>
                </a:r>
                <a:r>
                  <a:rPr lang="zh-CN" altLang="en-US" dirty="0" smtClean="0"/>
                  <a:t>个</a:t>
                </a:r>
                <a:r>
                  <a:rPr lang="en-US" altLang="zh-CN" dirty="0" smtClean="0"/>
                  <a:t>CPU</a:t>
                </a:r>
                <a:r>
                  <a:rPr lang="zh-CN" altLang="en-US" dirty="0" smtClean="0"/>
                  <a:t>时钟：</a:t>
                </a:r>
                <a:r>
                  <a:rPr lang="en-US" altLang="zh-CN" dirty="0" smtClean="0"/>
                  <a:t/>
                </a:r>
                <a:br>
                  <a:rPr lang="en-US" altLang="zh-CN" dirty="0" smtClean="0"/>
                </a:b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zh-CN" altLang="en-US" i="1" dirty="0" smtClean="0"/>
                  <a:t>，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zh-CN" altLang="en-US" i="1" dirty="0" smtClean="0"/>
                  <a:t>，</a:t>
                </a:r>
                <a:r>
                  <a:rPr lang="en-US" altLang="zh-CN" i="1" dirty="0" smtClean="0"/>
                  <a:t>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US" altLang="zh-CN" i="1" dirty="0" smtClean="0"/>
              </a:p>
              <a:p>
                <a:pPr marL="342900" indent="-342900">
                  <a:lnSpc>
                    <a:spcPct val="130000"/>
                  </a:lnSpc>
                  <a:buFont typeface="Arial" pitchFamily="34" charset="0"/>
                  <a:buChar char="•"/>
                </a:pPr>
                <a:r>
                  <a:rPr lang="en-US" altLang="zh-CN" b="1" dirty="0" smtClean="0">
                    <a:latin typeface="楷体" pitchFamily="49" charset="-122"/>
                    <a:ea typeface="楷体" pitchFamily="49" charset="-122"/>
                  </a:rPr>
                  <a:t>CPU</a:t>
                </a:r>
                <a:r>
                  <a:rPr lang="zh-CN" altLang="en-US" b="1" dirty="0" smtClean="0">
                    <a:latin typeface="楷体" pitchFamily="49" charset="-122"/>
                    <a:ea typeface="楷体" pitchFamily="49" charset="-122"/>
                  </a:rPr>
                  <a:t>需要在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  <a:ea typeface="楷体" pitchFamily="49" charset="-122"/>
                      </a:rPr>
                      <m:t>𝑻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ea typeface="楷体" pitchFamily="49" charset="-122"/>
                      </a:rPr>
                      <m:t>𝟏</m:t>
                    </m:r>
                  </m:oMath>
                </a14:m>
                <a:r>
                  <a:rPr lang="zh-CN" altLang="en-US" b="1" dirty="0" smtClean="0">
                    <a:latin typeface="楷体" pitchFamily="49" charset="-122"/>
                    <a:ea typeface="楷体" pitchFamily="49" charset="-122"/>
                  </a:rPr>
                  <a:t>开始前，</a:t>
                </a:r>
                <a:r>
                  <a:rPr lang="en-US" altLang="zh-CN" b="1" dirty="0" smtClean="0">
                    <a:latin typeface="楷体" pitchFamily="49" charset="-122"/>
                    <a:ea typeface="楷体" pitchFamily="49" charset="-122"/>
                  </a:rPr>
                  <a:t/>
                </a:r>
                <a:br>
                  <a:rPr lang="en-US" altLang="zh-CN" b="1" dirty="0" smtClean="0">
                    <a:latin typeface="楷体" pitchFamily="49" charset="-122"/>
                    <a:ea typeface="楷体" pitchFamily="49" charset="-122"/>
                  </a:rPr>
                </a:br>
                <a:r>
                  <a:rPr lang="zh-CN" altLang="en-US" b="1" dirty="0" smtClean="0">
                    <a:latin typeface="楷体" pitchFamily="49" charset="-122"/>
                    <a:ea typeface="楷体" pitchFamily="49" charset="-122"/>
                  </a:rPr>
                  <a:t>为存储器提供</a:t>
                </a:r>
                <a:r>
                  <a:rPr lang="zh-CN" altLang="en-US" b="1" dirty="0" smtClean="0">
                    <a:solidFill>
                      <a:srgbClr val="0070C0"/>
                    </a:solidFill>
                    <a:latin typeface="楷体" pitchFamily="49" charset="-122"/>
                    <a:ea typeface="楷体" pitchFamily="49" charset="-122"/>
                  </a:rPr>
                  <a:t>地址</a:t>
                </a:r>
                <a:r>
                  <a:rPr lang="zh-CN" altLang="en-US" b="1" dirty="0" smtClean="0">
                    <a:latin typeface="楷体" pitchFamily="49" charset="-122"/>
                    <a:ea typeface="楷体" pitchFamily="49" charset="-122"/>
                  </a:rPr>
                  <a:t>、</a:t>
                </a:r>
                <a:r>
                  <a:rPr lang="zh-CN" altLang="en-US" b="1" dirty="0" smtClean="0">
                    <a:solidFill>
                      <a:srgbClr val="0070C0"/>
                    </a:solidFill>
                    <a:latin typeface="楷体" pitchFamily="49" charset="-122"/>
                    <a:ea typeface="楷体" pitchFamily="49" charset="-122"/>
                  </a:rPr>
                  <a:t>数据</a:t>
                </a:r>
                <a:endParaRPr lang="en-US" altLang="zh-CN" b="1" dirty="0" smtClean="0">
                  <a:solidFill>
                    <a:srgbClr val="0070C0"/>
                  </a:solidFill>
                  <a:latin typeface="楷体" pitchFamily="49" charset="-122"/>
                  <a:ea typeface="楷体" pitchFamily="49" charset="-122"/>
                </a:endParaRPr>
              </a:p>
              <a:p>
                <a:pPr marL="342900" indent="-342900">
                  <a:lnSpc>
                    <a:spcPct val="130000"/>
                  </a:lnSpc>
                  <a:buFont typeface="Arial" pitchFamily="34" charset="0"/>
                  <a:buChar char="•"/>
                </a:pPr>
                <a:r>
                  <a:rPr lang="zh-CN" altLang="en-US" dirty="0" smtClean="0"/>
                  <a:t>存储器</a:t>
                </a:r>
                <a:r>
                  <a:rPr lang="zh-CN" altLang="en-US" b="1" dirty="0" smtClean="0"/>
                  <a:t>使能信号</a:t>
                </a:r>
                <a:r>
                  <a:rPr lang="zh-CN" altLang="en-US" dirty="0" smtClean="0"/>
                  <a:t>、</a:t>
                </a:r>
                <a:r>
                  <a:rPr lang="zh-CN" altLang="en-US" b="1" dirty="0" smtClean="0"/>
                  <a:t>读</a:t>
                </a:r>
                <a:r>
                  <a:rPr lang="en-US" altLang="zh-CN" b="1" dirty="0" smtClean="0"/>
                  <a:t>/</a:t>
                </a:r>
                <a:r>
                  <a:rPr lang="zh-CN" altLang="en-US" b="1" dirty="0" smtClean="0"/>
                  <a:t>写信号</a:t>
                </a:r>
                <a:r>
                  <a:rPr lang="zh-CN" altLang="en-US" dirty="0" smtClean="0"/>
                  <a:t>在地址线稳定之后才能有效。</a:t>
                </a:r>
                <a:endParaRPr lang="en-US" altLang="zh-CN" dirty="0" smtClean="0"/>
              </a:p>
              <a:p>
                <a:pPr marL="342900" indent="-342900">
                  <a:lnSpc>
                    <a:spcPct val="130000"/>
                  </a:lnSpc>
                  <a:buFont typeface="Arial" pitchFamily="34" charset="0"/>
                  <a:buChar char="•"/>
                </a:pPr>
                <a:r>
                  <a:rPr lang="en-US" altLang="zh-CN" dirty="0" smtClean="0"/>
                  <a:t>Enable, Read/Write</a:t>
                </a:r>
                <a:r>
                  <a:rPr lang="zh-CN" altLang="en-US" dirty="0" smtClean="0"/>
                  <a:t>信号必须保持至少</a:t>
                </a:r>
                <a:r>
                  <a:rPr lang="en-US" altLang="zh-CN" dirty="0" smtClean="0"/>
                  <a:t>50ns</a:t>
                </a:r>
              </a:p>
              <a:p>
                <a:pPr marL="342900" indent="-342900">
                  <a:lnSpc>
                    <a:spcPct val="130000"/>
                  </a:lnSpc>
                  <a:buFont typeface="Arial" pitchFamily="34" charset="0"/>
                  <a:buChar char="•"/>
                </a:pPr>
                <a:r>
                  <a:rPr lang="zh-CN" altLang="en-US" sz="2200" b="1" dirty="0" smtClean="0"/>
                  <a:t>地址</a:t>
                </a:r>
                <a:r>
                  <a:rPr lang="zh-CN" altLang="en-US" sz="2200" dirty="0" smtClean="0"/>
                  <a:t>、</a:t>
                </a:r>
                <a:r>
                  <a:rPr lang="zh-CN" altLang="en-US" sz="2200" b="1" dirty="0" smtClean="0"/>
                  <a:t>数据</a:t>
                </a:r>
                <a:r>
                  <a:rPr lang="zh-CN" altLang="en-US" sz="2200" dirty="0" smtClean="0"/>
                  <a:t>要保持</a:t>
                </a:r>
                <a:r>
                  <a:rPr lang="en-US" altLang="zh-CN" sz="2200" dirty="0" smtClean="0"/>
                  <a:t>3</a:t>
                </a:r>
                <a:r>
                  <a:rPr lang="zh-CN" altLang="en-US" sz="2200" dirty="0" smtClean="0"/>
                  <a:t>个周期。</a:t>
                </a:r>
                <a:endParaRPr lang="en-US" altLang="zh-CN" sz="2200" dirty="0" smtClean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96" y="980728"/>
                <a:ext cx="4032448" cy="5813899"/>
              </a:xfrm>
              <a:prstGeom prst="rect">
                <a:avLst/>
              </a:prstGeom>
              <a:blipFill rotWithShape="0">
                <a:blip r:embed="rId3"/>
                <a:stretch>
                  <a:fillRect l="-2118" t="-105" r="-2118" b="-3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直接连接符 10"/>
          <p:cNvCxnSpPr/>
          <p:nvPr/>
        </p:nvCxnSpPr>
        <p:spPr bwMode="auto">
          <a:xfrm>
            <a:off x="5246576" y="1268760"/>
            <a:ext cx="0" cy="540000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12" name="弧形 11"/>
          <p:cNvSpPr/>
          <p:nvPr/>
        </p:nvSpPr>
        <p:spPr bwMode="auto">
          <a:xfrm rot="15989803">
            <a:off x="5437361" y="2708490"/>
            <a:ext cx="405544" cy="432048"/>
          </a:xfrm>
          <a:prstGeom prst="arc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  <a:headEnd type="triangl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580112" y="2479644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开始写</a:t>
            </a:r>
            <a:endParaRPr lang="zh-CN" altLang="en-US" sz="2000" dirty="0">
              <a:solidFill>
                <a:srgbClr val="FF0000"/>
              </a:solidFill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15" name="弧形 14"/>
          <p:cNvSpPr/>
          <p:nvPr/>
        </p:nvSpPr>
        <p:spPr bwMode="auto">
          <a:xfrm rot="5610197" flipH="1">
            <a:off x="7669609" y="2708490"/>
            <a:ext cx="405544" cy="432048"/>
          </a:xfrm>
          <a:prstGeom prst="arc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  <a:headEnd type="triangl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002269" y="2479644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停止写</a:t>
            </a:r>
            <a:endParaRPr lang="zh-CN" altLang="en-US" sz="2000" dirty="0">
              <a:solidFill>
                <a:srgbClr val="FF0000"/>
              </a:solidFill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17" name="弧形 16"/>
          <p:cNvSpPr/>
          <p:nvPr/>
        </p:nvSpPr>
        <p:spPr bwMode="auto">
          <a:xfrm rot="5610197" flipV="1">
            <a:off x="5461335" y="5228770"/>
            <a:ext cx="405544" cy="432048"/>
          </a:xfrm>
          <a:prstGeom prst="arc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  <a:headEnd type="triangl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604086" y="5405154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开始读</a:t>
            </a:r>
            <a:endParaRPr lang="zh-CN" altLang="en-US" sz="2000" dirty="0">
              <a:solidFill>
                <a:srgbClr val="FF0000"/>
              </a:solidFill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19" name="弧形 18"/>
          <p:cNvSpPr/>
          <p:nvPr/>
        </p:nvSpPr>
        <p:spPr bwMode="auto">
          <a:xfrm rot="15989803" flipH="1" flipV="1">
            <a:off x="7667079" y="5228770"/>
            <a:ext cx="405544" cy="432048"/>
          </a:xfrm>
          <a:prstGeom prst="arc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  <a:headEnd type="triangl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999739" y="5405154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停止读</a:t>
            </a:r>
            <a:endParaRPr lang="zh-CN" altLang="en-US" sz="2000" dirty="0">
              <a:solidFill>
                <a:srgbClr val="FF0000"/>
              </a:solidFill>
              <a:latin typeface="楷体" pitchFamily="49" charset="-122"/>
              <a:ea typeface="楷体" pitchFamily="49" charset="-122"/>
            </a:endParaRPr>
          </a:p>
        </p:txBody>
      </p:sp>
      <p:cxnSp>
        <p:nvCxnSpPr>
          <p:cNvPr id="22" name="直接连接符 21"/>
          <p:cNvCxnSpPr/>
          <p:nvPr/>
        </p:nvCxnSpPr>
        <p:spPr bwMode="auto">
          <a:xfrm>
            <a:off x="8238660" y="1268760"/>
            <a:ext cx="0" cy="540000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2" name="矩形 1"/>
          <p:cNvSpPr/>
          <p:nvPr/>
        </p:nvSpPr>
        <p:spPr bwMode="auto">
          <a:xfrm>
            <a:off x="4067944" y="3968760"/>
            <a:ext cx="5040560" cy="2853906"/>
          </a:xfrm>
          <a:prstGeom prst="rect">
            <a:avLst/>
          </a:prstGeom>
          <a:solidFill>
            <a:srgbClr val="F2F2F2">
              <a:alpha val="40000"/>
            </a:srgbClr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05212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8768" y="980728"/>
            <a:ext cx="9036496" cy="5760640"/>
          </a:xfrm>
        </p:spPr>
        <p:txBody>
          <a:bodyPr/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zh-CN" altLang="en-US" sz="2800" dirty="0" smtClean="0"/>
              <a:t>存取模式：</a:t>
            </a:r>
            <a:endParaRPr lang="en-US" altLang="zh-CN" sz="2800" dirty="0" smtClean="0"/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zh-CN" altLang="en-US" sz="2400" b="1" dirty="0" smtClean="0"/>
              <a:t>随机存取存储器</a:t>
            </a:r>
            <a:r>
              <a:rPr lang="zh-CN" altLang="en-US" sz="2400" dirty="0" smtClean="0"/>
              <a:t>：每一个字占用一个</a:t>
            </a:r>
            <a:r>
              <a:rPr lang="en-US" altLang="zh-CN" sz="2400" dirty="0" smtClean="0"/>
              <a:t/>
            </a:r>
            <a:br>
              <a:rPr lang="en-US" altLang="zh-CN" sz="2400" dirty="0" smtClean="0"/>
            </a:br>
            <a:r>
              <a:rPr lang="zh-CN" altLang="en-US" sz="2400" dirty="0" smtClean="0"/>
              <a:t>特殊的空间，存取时间与字的位置无关。</a:t>
            </a:r>
            <a:endParaRPr lang="en-US" altLang="zh-CN" sz="2400" dirty="0" smtClean="0"/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zh-CN" altLang="en-US" sz="2400" b="1" dirty="0" smtClean="0"/>
              <a:t>顺序存取存储器</a:t>
            </a:r>
            <a:r>
              <a:rPr lang="zh-CN" altLang="en-US" sz="2400" dirty="0" smtClean="0"/>
              <a:t>：存取时间取决于这个字的位置，</a:t>
            </a:r>
            <a:r>
              <a:rPr lang="en-US" altLang="zh-CN" sz="2400" dirty="0" smtClean="0"/>
              <a:t/>
            </a:r>
            <a:br>
              <a:rPr lang="en-US" altLang="zh-CN" sz="2400" dirty="0" smtClean="0"/>
            </a:br>
            <a:r>
              <a:rPr lang="en-US" altLang="zh-CN" sz="2400" dirty="0" smtClean="0"/>
              <a:t>                          </a:t>
            </a:r>
            <a:r>
              <a:rPr lang="zh-CN" altLang="en-US" sz="2400" dirty="0" smtClean="0"/>
              <a:t>如磁带、磁盘等。</a:t>
            </a:r>
            <a:endParaRPr lang="en-US" altLang="zh-CN" sz="2400" dirty="0" smtClean="0"/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altLang="zh-CN" sz="2800" dirty="0" smtClean="0"/>
              <a:t>RAM</a:t>
            </a:r>
            <a:r>
              <a:rPr lang="zh-CN" altLang="en-US" sz="2800" dirty="0" smtClean="0"/>
              <a:t>工作模式：</a:t>
            </a:r>
            <a:endParaRPr lang="en-US" altLang="zh-CN" sz="2800" dirty="0" smtClean="0"/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zh-CN" altLang="en-US" sz="2400" b="1" dirty="0" smtClean="0"/>
              <a:t>静态</a:t>
            </a:r>
            <a:r>
              <a:rPr lang="en-US" altLang="zh-CN" sz="2400" b="1" dirty="0" smtClean="0"/>
              <a:t>RAM</a:t>
            </a:r>
            <a:r>
              <a:rPr lang="en-US" altLang="zh-CN" sz="2400" dirty="0" smtClean="0"/>
              <a:t>(SRAM)</a:t>
            </a:r>
            <a:r>
              <a:rPr lang="zh-CN" altLang="en-US" sz="2400" dirty="0" smtClean="0"/>
              <a:t>：由基本锁存器构成</a:t>
            </a:r>
            <a:r>
              <a:rPr lang="en-US" altLang="zh-CN" sz="2400" dirty="0" smtClean="0"/>
              <a:t>,</a:t>
            </a:r>
            <a:r>
              <a:rPr lang="zh-CN" altLang="en-US" sz="2400" dirty="0" smtClean="0"/>
              <a:t>只要电源一直有效，储存的信息不会丢失。若断电，信息立即丢失。</a:t>
            </a:r>
            <a:r>
              <a:rPr lang="zh-CN" altLang="en-US" sz="2400" dirty="0" smtClean="0">
                <a:latin typeface="楷体" pitchFamily="49" charset="-122"/>
                <a:ea typeface="楷体" pitchFamily="49" charset="-122"/>
              </a:rPr>
              <a:t>读写周期短</a:t>
            </a:r>
            <a:endParaRPr lang="en-US" altLang="zh-CN" sz="2400" dirty="0" smtClean="0">
              <a:latin typeface="楷体" pitchFamily="49" charset="-122"/>
              <a:ea typeface="楷体" pitchFamily="49" charset="-122"/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zh-CN" altLang="en-US" sz="2400" b="1" dirty="0" smtClean="0"/>
              <a:t>动态</a:t>
            </a:r>
            <a:r>
              <a:rPr lang="en-US" altLang="zh-CN" sz="2400" b="1" dirty="0" smtClean="0"/>
              <a:t>RAM</a:t>
            </a:r>
            <a:r>
              <a:rPr lang="en-US" altLang="zh-CN" sz="2400" dirty="0" smtClean="0"/>
              <a:t>(DRAM)</a:t>
            </a:r>
            <a:r>
              <a:rPr lang="zh-CN" altLang="en-US" sz="2400" dirty="0" smtClean="0"/>
              <a:t>：以电容上的电荷大小表示信息，因电容放电，需要每隔几</a:t>
            </a:r>
            <a:r>
              <a:rPr lang="en-US" altLang="zh-CN" sz="2400" dirty="0" err="1" smtClean="0"/>
              <a:t>ms</a:t>
            </a:r>
            <a:r>
              <a:rPr lang="zh-CN" altLang="en-US" sz="2400" dirty="0" smtClean="0"/>
              <a:t>就要动态刷新</a:t>
            </a:r>
            <a:r>
              <a:rPr lang="en-US" altLang="zh-CN" sz="2400" dirty="0" smtClean="0"/>
              <a:t>1</a:t>
            </a:r>
            <a:r>
              <a:rPr lang="zh-CN" altLang="en-US" sz="2400" dirty="0" smtClean="0"/>
              <a:t>次。</a:t>
            </a:r>
            <a:r>
              <a:rPr lang="zh-CN" altLang="en-US" sz="2400" dirty="0" smtClean="0">
                <a:latin typeface="楷体" pitchFamily="49" charset="-122"/>
                <a:ea typeface="楷体" pitchFamily="49" charset="-122"/>
              </a:rPr>
              <a:t>功耗低，容量大</a:t>
            </a:r>
            <a:r>
              <a:rPr lang="zh-CN" altLang="en-US" sz="2400" dirty="0" smtClean="0"/>
              <a:t>。</a:t>
            </a:r>
            <a:endParaRPr lang="en-US" altLang="zh-CN" sz="2400" dirty="0" smtClean="0"/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zh-CN" altLang="en-US" sz="2800" dirty="0" smtClean="0"/>
              <a:t>易失性类型：</a:t>
            </a:r>
            <a:r>
              <a:rPr lang="en-US" altLang="zh-CN" sz="2800" dirty="0" smtClean="0"/>
              <a:t>RAM(SRAM, DRAM)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zh-CN" altLang="en-US" sz="2800" dirty="0" smtClean="0"/>
              <a:t>非易失性类型：</a:t>
            </a:r>
            <a:r>
              <a:rPr lang="en-US" altLang="zh-CN" sz="2600" dirty="0" smtClean="0"/>
              <a:t>ROM</a:t>
            </a:r>
            <a:r>
              <a:rPr lang="en-US" altLang="zh-CN" sz="2600" dirty="0"/>
              <a:t>, EPROM, EEPROM, Flash memory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27CFC5-7FD8-49A5-BC14-6A12B5DF6A48}" type="slidenum">
              <a:rPr lang="en-US" altLang="zh-CN" smtClean="0"/>
              <a:pPr>
                <a:defRPr/>
              </a:pPr>
              <a:t>45</a:t>
            </a:fld>
            <a:endParaRPr lang="en-US" altLang="zh-CN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07504" y="72800"/>
            <a:ext cx="7056784" cy="835920"/>
          </a:xfrm>
        </p:spPr>
        <p:txBody>
          <a:bodyPr/>
          <a:lstStyle/>
          <a:p>
            <a:r>
              <a:rPr lang="zh-CN" altLang="en-US" dirty="0" smtClean="0"/>
              <a:t>存储器类型</a:t>
            </a:r>
            <a:endParaRPr lang="zh-CN" altLang="en-US" dirty="0"/>
          </a:p>
        </p:txBody>
      </p:sp>
      <p:pic>
        <p:nvPicPr>
          <p:cNvPr id="180231" name="Picture 7" descr="File:SRAM Cell (6 Transistors).svg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8171" y="0"/>
            <a:ext cx="3035829" cy="2276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8100392" y="1988840"/>
            <a:ext cx="9380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smtClean="0">
                <a:solidFill>
                  <a:srgbClr val="0070C0"/>
                </a:solidFill>
              </a:rPr>
              <a:t>SRAM</a:t>
            </a:r>
            <a:endParaRPr lang="zh-CN" altLang="en-US" sz="2000" b="1" dirty="0">
              <a:solidFill>
                <a:srgbClr val="0070C0"/>
              </a:solidFill>
            </a:endParaRPr>
          </a:p>
        </p:txBody>
      </p:sp>
      <p:pic>
        <p:nvPicPr>
          <p:cNvPr id="7" name="Picture 2" descr="File:Square array of mosfet cells read.png">
            <a:hlinkClick r:id="rId4"/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204" t="1756" r="4188" b="83611"/>
          <a:stretch/>
        </p:blipFill>
        <p:spPr bwMode="auto">
          <a:xfrm>
            <a:off x="7956376" y="2460958"/>
            <a:ext cx="970458" cy="1068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3292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970" name="Picture 2" descr="http://upload.wikimedia.org/wikipedia/commons/d/d3/RAM_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-18069"/>
            <a:ext cx="4355976" cy="6831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15616" y="72800"/>
            <a:ext cx="7920880" cy="835920"/>
          </a:xfrm>
        </p:spPr>
        <p:txBody>
          <a:bodyPr/>
          <a:lstStyle/>
          <a:p>
            <a:pPr algn="l"/>
            <a:r>
              <a:rPr lang="zh-CN" altLang="en-US" dirty="0"/>
              <a:t>内存条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496" y="980728"/>
            <a:ext cx="4752528" cy="5616624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sz="2400" dirty="0" smtClean="0"/>
              <a:t>DIP 16-pin (DRAM chip)</a:t>
            </a:r>
          </a:p>
          <a:p>
            <a:pPr>
              <a:lnSpc>
                <a:spcPct val="150000"/>
              </a:lnSpc>
            </a:pPr>
            <a:r>
              <a:rPr lang="en-US" altLang="zh-CN" sz="2400" dirty="0" smtClean="0"/>
              <a:t>SIPP 30-pin (usually FPRAM)</a:t>
            </a:r>
          </a:p>
          <a:p>
            <a:pPr>
              <a:lnSpc>
                <a:spcPct val="150000"/>
              </a:lnSpc>
            </a:pPr>
            <a:r>
              <a:rPr lang="en-US" altLang="zh-CN" sz="2400" dirty="0" smtClean="0"/>
              <a:t>SIMM 30-pin (usually FPRAM)</a:t>
            </a:r>
          </a:p>
          <a:p>
            <a:pPr>
              <a:lnSpc>
                <a:spcPct val="150000"/>
              </a:lnSpc>
            </a:pPr>
            <a:r>
              <a:rPr lang="en-US" altLang="zh-CN" sz="2400" dirty="0" smtClean="0"/>
              <a:t>SIMM 72-pin ()</a:t>
            </a:r>
          </a:p>
          <a:p>
            <a:pPr>
              <a:lnSpc>
                <a:spcPct val="150000"/>
              </a:lnSpc>
            </a:pPr>
            <a:r>
              <a:rPr lang="en-US" altLang="zh-CN" sz="2400" dirty="0" smtClean="0"/>
              <a:t>DIMM 168-pin (SDRAM)</a:t>
            </a:r>
          </a:p>
          <a:p>
            <a:pPr>
              <a:lnSpc>
                <a:spcPct val="150000"/>
              </a:lnSpc>
            </a:pPr>
            <a:r>
              <a:rPr lang="en-US" altLang="zh-CN" sz="2400" dirty="0" smtClean="0"/>
              <a:t>DIMM 184-pin (DDR SDRAM)</a:t>
            </a:r>
          </a:p>
          <a:p>
            <a:pPr>
              <a:lnSpc>
                <a:spcPct val="150000"/>
              </a:lnSpc>
            </a:pPr>
            <a:r>
              <a:rPr lang="en-US" altLang="zh-CN" sz="2400" dirty="0" smtClean="0">
                <a:solidFill>
                  <a:schemeClr val="bg1">
                    <a:lumMod val="50000"/>
                  </a:schemeClr>
                </a:solidFill>
              </a:rPr>
              <a:t>RIMM 184-pin (RDRAM)</a:t>
            </a:r>
          </a:p>
          <a:p>
            <a:pPr>
              <a:lnSpc>
                <a:spcPct val="150000"/>
              </a:lnSpc>
            </a:pPr>
            <a:r>
              <a:rPr lang="en-US" altLang="zh-CN" sz="2400" dirty="0" smtClean="0">
                <a:solidFill>
                  <a:schemeClr val="bg1">
                    <a:lumMod val="50000"/>
                  </a:schemeClr>
                </a:solidFill>
              </a:rPr>
              <a:t>DIMM 240-pin (DDR2 SDRAM and DDR3 SDRAM)</a:t>
            </a:r>
            <a:endParaRPr lang="zh-CN" altLang="en-US" sz="1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9329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ChangeArrowheads="1"/>
          </p:cNvSpPr>
          <p:nvPr>
            <p:ph type="title"/>
          </p:nvPr>
        </p:nvSpPr>
        <p:spPr>
          <a:xfrm>
            <a:off x="323528" y="297719"/>
            <a:ext cx="8441109" cy="611001"/>
          </a:xfrm>
        </p:spPr>
        <p:txBody>
          <a:bodyPr/>
          <a:lstStyle/>
          <a:p>
            <a:pPr algn="ctr" eaLnBrk="1" hangingPunct="1"/>
            <a:r>
              <a:rPr lang="en-US" altLang="zh-CN" dirty="0" smtClean="0"/>
              <a:t>Contents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27CFC5-7FD8-49A5-BC14-6A12B5DF6A48}" type="slidenum">
              <a:rPr lang="en-US" altLang="zh-CN" smtClean="0"/>
              <a:pPr>
                <a:defRPr/>
              </a:pPr>
              <a:t>47</a:t>
            </a:fld>
            <a:endParaRPr lang="en-US" altLang="zh-CN"/>
          </a:p>
        </p:txBody>
      </p:sp>
      <p:sp>
        <p:nvSpPr>
          <p:cNvPr id="7" name="Rectangle 3"/>
          <p:cNvSpPr>
            <a:spLocks noGrp="1" noChangeArrowheads="1"/>
          </p:cNvSpPr>
          <p:nvPr>
            <p:ph idx="1"/>
          </p:nvPr>
        </p:nvSpPr>
        <p:spPr>
          <a:xfrm>
            <a:off x="251520" y="1196752"/>
            <a:ext cx="8712968" cy="5517232"/>
          </a:xfrm>
        </p:spPr>
        <p:txBody>
          <a:bodyPr/>
          <a:lstStyle/>
          <a:p>
            <a:pPr marL="0" indent="0" eaLnBrk="1" hangingPunct="1">
              <a:lnSpc>
                <a:spcPct val="150000"/>
              </a:lnSpc>
              <a:buNone/>
              <a:tabLst>
                <a:tab pos="5646738" algn="l"/>
              </a:tabLst>
            </a:pPr>
            <a:r>
              <a:rPr lang="en-US" altLang="zh-CN" sz="2400" b="1" dirty="0" smtClean="0">
                <a:solidFill>
                  <a:schemeClr val="bg1">
                    <a:lumMod val="50000"/>
                  </a:schemeClr>
                </a:solidFill>
              </a:rPr>
              <a:t>5.5.1 Introduction	</a:t>
            </a:r>
            <a:r>
              <a:rPr lang="zh-CN" altLang="en-US" sz="2400" b="1" dirty="0" smtClean="0">
                <a:solidFill>
                  <a:schemeClr val="bg1">
                    <a:lumMod val="50000"/>
                  </a:schemeClr>
                </a:solidFill>
              </a:rPr>
              <a:t>概述</a:t>
            </a:r>
            <a:endParaRPr lang="en-US" altLang="zh-CN" sz="2400" b="1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eaLnBrk="1" hangingPunct="1">
              <a:lnSpc>
                <a:spcPct val="150000"/>
              </a:lnSpc>
              <a:buNone/>
              <a:tabLst>
                <a:tab pos="5646738" algn="l"/>
              </a:tabLst>
            </a:pPr>
            <a:r>
              <a:rPr lang="en-US" altLang="zh-CN" sz="2400" b="1" dirty="0" smtClean="0">
                <a:solidFill>
                  <a:schemeClr val="bg1">
                    <a:lumMod val="50000"/>
                  </a:schemeClr>
                </a:solidFill>
              </a:rPr>
              <a:t>5.5.2 </a:t>
            </a:r>
            <a:r>
              <a:rPr lang="en-US" altLang="zh-CN" sz="2400" b="1" dirty="0">
                <a:solidFill>
                  <a:schemeClr val="bg1">
                    <a:lumMod val="50000"/>
                  </a:schemeClr>
                </a:solidFill>
              </a:rPr>
              <a:t>Random Access Memory </a:t>
            </a:r>
            <a:r>
              <a:rPr lang="en-US" altLang="zh-CN" sz="2400" b="1" dirty="0" smtClean="0">
                <a:solidFill>
                  <a:schemeClr val="bg1">
                    <a:lumMod val="50000"/>
                  </a:schemeClr>
                </a:solidFill>
              </a:rPr>
              <a:t>(RAM)</a:t>
            </a:r>
            <a:r>
              <a:rPr lang="en-US" altLang="zh-CN" sz="2400" b="1" dirty="0">
                <a:solidFill>
                  <a:schemeClr val="bg1">
                    <a:lumMod val="50000"/>
                  </a:schemeClr>
                </a:solidFill>
              </a:rPr>
              <a:t>	</a:t>
            </a:r>
            <a:r>
              <a:rPr lang="zh-CN" altLang="en-US" sz="2400" b="1" dirty="0">
                <a:solidFill>
                  <a:schemeClr val="bg1">
                    <a:lumMod val="50000"/>
                  </a:schemeClr>
                </a:solidFill>
              </a:rPr>
              <a:t>随机存取存储器</a:t>
            </a:r>
            <a:endParaRPr lang="en-US" altLang="zh-CN" sz="2400" b="1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eaLnBrk="1" hangingPunct="1">
              <a:lnSpc>
                <a:spcPct val="150000"/>
              </a:lnSpc>
              <a:buNone/>
              <a:tabLst>
                <a:tab pos="5646738" algn="l"/>
              </a:tabLst>
            </a:pPr>
            <a:r>
              <a:rPr lang="en-US" altLang="zh-CN" sz="2400" b="1" dirty="0" smtClean="0">
                <a:solidFill>
                  <a:srgbClr val="FF0000"/>
                </a:solidFill>
              </a:rPr>
              <a:t>5.5.3 </a:t>
            </a:r>
            <a:r>
              <a:rPr lang="en-US" altLang="zh-CN" sz="2400" b="1" dirty="0">
                <a:solidFill>
                  <a:srgbClr val="FF0000"/>
                </a:solidFill>
              </a:rPr>
              <a:t>Memory Decoding </a:t>
            </a:r>
            <a:r>
              <a:rPr lang="en-US" altLang="zh-CN" sz="2400" b="1" dirty="0" smtClean="0">
                <a:solidFill>
                  <a:srgbClr val="FF0000"/>
                </a:solidFill>
              </a:rPr>
              <a:t>	</a:t>
            </a:r>
            <a:r>
              <a:rPr lang="zh-CN" altLang="en-US" sz="2400" b="1" dirty="0" smtClean="0">
                <a:solidFill>
                  <a:srgbClr val="FF0000"/>
                </a:solidFill>
              </a:rPr>
              <a:t>存储器译码</a:t>
            </a:r>
            <a:endParaRPr lang="en-US" altLang="zh-CN" sz="2400" b="1" dirty="0">
              <a:solidFill>
                <a:srgbClr val="FF0000"/>
              </a:solidFill>
            </a:endParaRPr>
          </a:p>
          <a:p>
            <a:pPr marL="0" indent="0" eaLnBrk="1" hangingPunct="1">
              <a:lnSpc>
                <a:spcPct val="150000"/>
              </a:lnSpc>
              <a:buNone/>
              <a:tabLst>
                <a:tab pos="5646738" algn="l"/>
              </a:tabLst>
            </a:pPr>
            <a:r>
              <a:rPr lang="en-US" altLang="zh-CN" sz="2400" dirty="0" smtClean="0">
                <a:solidFill>
                  <a:schemeClr val="bg1">
                    <a:lumMod val="50000"/>
                  </a:schemeClr>
                </a:solidFill>
              </a:rPr>
              <a:t>5.5.4 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</a:rPr>
              <a:t>Error Detection and Correction </a:t>
            </a:r>
            <a:r>
              <a:rPr lang="en-US" altLang="zh-CN" sz="2400" dirty="0" smtClean="0">
                <a:solidFill>
                  <a:schemeClr val="bg1">
                    <a:lumMod val="50000"/>
                  </a:schemeClr>
                </a:solidFill>
              </a:rPr>
              <a:t>	</a:t>
            </a:r>
            <a:r>
              <a:rPr lang="zh-CN" altLang="en-US" sz="2400" dirty="0" smtClean="0">
                <a:solidFill>
                  <a:schemeClr val="bg1">
                    <a:lumMod val="50000"/>
                  </a:schemeClr>
                </a:solidFill>
              </a:rPr>
              <a:t>检纠错</a:t>
            </a:r>
            <a:endParaRPr lang="en-US" altLang="zh-CN" sz="24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eaLnBrk="1" hangingPunct="1">
              <a:lnSpc>
                <a:spcPct val="150000"/>
              </a:lnSpc>
              <a:buNone/>
              <a:tabLst>
                <a:tab pos="5646738" algn="l"/>
              </a:tabLst>
            </a:pP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</a:rPr>
              <a:t>5.5.5 </a:t>
            </a:r>
            <a:r>
              <a:rPr lang="en-US" altLang="zh-CN" sz="2400" b="1" dirty="0">
                <a:solidFill>
                  <a:schemeClr val="bg1">
                    <a:lumMod val="50000"/>
                  </a:schemeClr>
                </a:solidFill>
              </a:rPr>
              <a:t>R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</a:rPr>
              <a:t>ead </a:t>
            </a:r>
            <a:r>
              <a:rPr lang="en-US" altLang="zh-CN" sz="2400" b="1" dirty="0">
                <a:solidFill>
                  <a:schemeClr val="bg1">
                    <a:lumMod val="50000"/>
                  </a:schemeClr>
                </a:solidFill>
              </a:rPr>
              <a:t>O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</a:rPr>
              <a:t>nly </a:t>
            </a:r>
            <a:r>
              <a:rPr lang="en-US" altLang="zh-CN" sz="2400" b="1" dirty="0">
                <a:solidFill>
                  <a:schemeClr val="bg1">
                    <a:lumMod val="50000"/>
                  </a:schemeClr>
                </a:solidFill>
              </a:rPr>
              <a:t>M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</a:rPr>
              <a:t>emory </a:t>
            </a:r>
            <a:r>
              <a:rPr lang="en-US" altLang="zh-CN" sz="2400" dirty="0" smtClean="0">
                <a:solidFill>
                  <a:schemeClr val="bg1">
                    <a:lumMod val="50000"/>
                  </a:schemeClr>
                </a:solidFill>
              </a:rPr>
              <a:t>(ROM)	</a:t>
            </a:r>
            <a:r>
              <a:rPr lang="zh-CN" altLang="en-US" sz="2400" dirty="0" smtClean="0">
                <a:solidFill>
                  <a:schemeClr val="bg1">
                    <a:lumMod val="50000"/>
                  </a:schemeClr>
                </a:solidFill>
              </a:rPr>
              <a:t>只读存储器</a:t>
            </a:r>
            <a:endParaRPr lang="en-US" altLang="zh-CN" sz="24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eaLnBrk="1" hangingPunct="1">
              <a:lnSpc>
                <a:spcPct val="150000"/>
              </a:lnSpc>
              <a:buNone/>
              <a:tabLst>
                <a:tab pos="5646738" algn="l"/>
              </a:tabLst>
            </a:pP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</a:rPr>
              <a:t>5.5.6 </a:t>
            </a:r>
            <a:r>
              <a:rPr lang="en-US" altLang="zh-CN" sz="2400" b="1" dirty="0">
                <a:solidFill>
                  <a:schemeClr val="bg1">
                    <a:lumMod val="50000"/>
                  </a:schemeClr>
                </a:solidFill>
              </a:rPr>
              <a:t>P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</a:rPr>
              <a:t>rogrammable </a:t>
            </a:r>
            <a:r>
              <a:rPr lang="en-US" altLang="zh-CN" sz="2400" b="1" dirty="0">
                <a:solidFill>
                  <a:schemeClr val="bg1">
                    <a:lumMod val="50000"/>
                  </a:schemeClr>
                </a:solidFill>
              </a:rPr>
              <a:t>L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</a:rPr>
              <a:t>ogic </a:t>
            </a:r>
            <a:r>
              <a:rPr lang="en-US" altLang="zh-CN" sz="2400" b="1" dirty="0">
                <a:solidFill>
                  <a:schemeClr val="bg1">
                    <a:lumMod val="50000"/>
                  </a:schemeClr>
                </a:solidFill>
              </a:rPr>
              <a:t>A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</a:rPr>
              <a:t>rray </a:t>
            </a:r>
            <a:r>
              <a:rPr lang="en-US" altLang="zh-CN" sz="2400" dirty="0" smtClean="0">
                <a:solidFill>
                  <a:schemeClr val="bg1">
                    <a:lumMod val="50000"/>
                  </a:schemeClr>
                </a:solidFill>
              </a:rPr>
              <a:t>(PLA)	</a:t>
            </a:r>
            <a:r>
              <a:rPr lang="zh-CN" altLang="en-US" sz="2400" dirty="0" smtClean="0">
                <a:solidFill>
                  <a:schemeClr val="bg1">
                    <a:lumMod val="50000"/>
                  </a:schemeClr>
                </a:solidFill>
              </a:rPr>
              <a:t>可编程逻辑阵列</a:t>
            </a:r>
            <a:endParaRPr lang="en-US" altLang="zh-CN" sz="24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eaLnBrk="1" hangingPunct="1">
              <a:lnSpc>
                <a:spcPct val="150000"/>
              </a:lnSpc>
              <a:buNone/>
              <a:tabLst>
                <a:tab pos="5646738" algn="l"/>
              </a:tabLst>
            </a:pP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</a:rPr>
              <a:t>5.5.7 </a:t>
            </a:r>
            <a:r>
              <a:rPr lang="en-US" altLang="zh-CN" sz="2400" b="1" dirty="0">
                <a:solidFill>
                  <a:schemeClr val="bg1">
                    <a:lumMod val="50000"/>
                  </a:schemeClr>
                </a:solidFill>
              </a:rPr>
              <a:t>P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</a:rPr>
              <a:t>rogrammable </a:t>
            </a:r>
            <a:r>
              <a:rPr lang="en-US" altLang="zh-CN" sz="2400" b="1" dirty="0">
                <a:solidFill>
                  <a:schemeClr val="bg1">
                    <a:lumMod val="50000"/>
                  </a:schemeClr>
                </a:solidFill>
              </a:rPr>
              <a:t>A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</a:rPr>
              <a:t>rray </a:t>
            </a:r>
            <a:r>
              <a:rPr lang="en-US" altLang="zh-CN" sz="2400" b="1" dirty="0">
                <a:solidFill>
                  <a:schemeClr val="bg1">
                    <a:lumMod val="50000"/>
                  </a:schemeClr>
                </a:solidFill>
              </a:rPr>
              <a:t>L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</a:rPr>
              <a:t>ogic </a:t>
            </a:r>
            <a:r>
              <a:rPr lang="en-US" altLang="zh-CN" sz="2400" dirty="0" smtClean="0">
                <a:solidFill>
                  <a:schemeClr val="bg1">
                    <a:lumMod val="50000"/>
                  </a:schemeClr>
                </a:solidFill>
              </a:rPr>
              <a:t>(PAL)	</a:t>
            </a:r>
            <a:r>
              <a:rPr lang="zh-CN" altLang="en-US" sz="2400" dirty="0" smtClean="0">
                <a:solidFill>
                  <a:schemeClr val="bg1">
                    <a:lumMod val="50000"/>
                  </a:schemeClr>
                </a:solidFill>
              </a:rPr>
              <a:t>可编程阵列逻辑</a:t>
            </a:r>
            <a:endParaRPr lang="en-US" altLang="zh-CN" sz="24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eaLnBrk="1" hangingPunct="1">
              <a:lnSpc>
                <a:spcPct val="150000"/>
              </a:lnSpc>
              <a:buNone/>
              <a:tabLst>
                <a:tab pos="5646738" algn="l"/>
              </a:tabLst>
            </a:pP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</a:rPr>
              <a:t>5.5.8 Sequential Programmable </a:t>
            </a:r>
            <a:r>
              <a:rPr lang="en-US" altLang="zh-CN" sz="2400" dirty="0" smtClean="0">
                <a:solidFill>
                  <a:schemeClr val="bg1">
                    <a:lumMod val="50000"/>
                  </a:schemeClr>
                </a:solidFill>
              </a:rPr>
              <a:t>Devices	 </a:t>
            </a:r>
            <a:r>
              <a:rPr lang="zh-CN" altLang="en-US" sz="2400" dirty="0" smtClean="0">
                <a:solidFill>
                  <a:schemeClr val="bg1">
                    <a:lumMod val="50000"/>
                  </a:schemeClr>
                </a:solidFill>
              </a:rPr>
              <a:t>时序可编程器件</a:t>
            </a:r>
            <a:endParaRPr lang="en-US" altLang="zh-CN" sz="2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8447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sz="2800" dirty="0" smtClean="0"/>
                  <a:t>在存储器中，除了储存部件外，还需要</a:t>
                </a:r>
                <a:r>
                  <a:rPr lang="zh-CN" altLang="en-US" sz="2800" b="1" dirty="0" smtClean="0">
                    <a:solidFill>
                      <a:srgbClr val="FF0000"/>
                    </a:solidFill>
                  </a:rPr>
                  <a:t>译码</a:t>
                </a:r>
                <a:r>
                  <a:rPr lang="zh-CN" altLang="en-US" sz="2800" b="1" dirty="0" smtClean="0"/>
                  <a:t>电路</a:t>
                </a:r>
                <a:r>
                  <a:rPr lang="zh-CN" altLang="en-US" sz="2800" dirty="0" smtClean="0"/>
                  <a:t>：</a:t>
                </a:r>
                <a:r>
                  <a:rPr lang="en-US" altLang="zh-CN" sz="2800" dirty="0" smtClean="0"/>
                  <a:t/>
                </a:r>
                <a:br>
                  <a:rPr lang="en-US" altLang="zh-CN" sz="2800" dirty="0" smtClean="0"/>
                </a:br>
                <a:r>
                  <a:rPr lang="zh-CN" altLang="en-US" sz="2800" b="1" dirty="0" smtClean="0"/>
                  <a:t>确定输入地址对应的存储器位置</a:t>
                </a:r>
                <a:r>
                  <a:rPr lang="zh-CN" altLang="en-US" sz="2800" dirty="0" smtClean="0"/>
                  <a:t>。</a:t>
                </a:r>
                <a:endParaRPr lang="en-US" altLang="zh-CN" sz="2800" dirty="0" smtClean="0"/>
              </a:p>
              <a:p>
                <a14:m>
                  <m:oMath xmlns:m="http://schemas.openxmlformats.org/officeDocument/2006/math"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𝐵𝐶</m:t>
                    </m:r>
                  </m:oMath>
                </a14:m>
                <a:r>
                  <a:rPr lang="zh-CN" altLang="en-US" sz="2800" dirty="0" smtClean="0"/>
                  <a:t>：存储</a:t>
                </a:r>
                <a:r>
                  <a:rPr lang="en-US" altLang="zh-CN" sz="2800" dirty="0" smtClean="0"/>
                  <a:t>1bit</a:t>
                </a:r>
                <a:r>
                  <a:rPr lang="zh-CN" altLang="en-US" sz="2800" dirty="0" smtClean="0"/>
                  <a:t>信息</a:t>
                </a:r>
                <a:endParaRPr lang="zh-CN" altLang="en-US" sz="2800" dirty="0"/>
              </a:p>
            </p:txBody>
          </p:sp>
        </mc:Choice>
        <mc:Fallback xmlns=""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270" t="-13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27CFC5-7FD8-49A5-BC14-6A12B5DF6A48}" type="slidenum">
              <a:rPr lang="en-US" altLang="zh-CN" smtClean="0"/>
              <a:pPr>
                <a:defRPr/>
              </a:pPr>
              <a:t>48</a:t>
            </a:fld>
            <a:endParaRPr lang="en-US" altLang="zh-CN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B</a:t>
            </a:r>
            <a:r>
              <a:rPr lang="en-US" altLang="zh-CN" dirty="0"/>
              <a:t>inary </a:t>
            </a:r>
            <a:r>
              <a:rPr lang="en-US" altLang="zh-CN" b="1" dirty="0"/>
              <a:t>C</a:t>
            </a:r>
            <a:r>
              <a:rPr lang="en-US" altLang="zh-CN" dirty="0"/>
              <a:t>ell </a:t>
            </a:r>
            <a:r>
              <a:rPr lang="zh-CN" altLang="en-US" dirty="0"/>
              <a:t>二进制存储单元</a:t>
            </a:r>
          </a:p>
        </p:txBody>
      </p:sp>
      <p:pic>
        <p:nvPicPr>
          <p:cNvPr id="181254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25" y="2673449"/>
            <a:ext cx="8939878" cy="32038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6" name="直接连接符 5"/>
          <p:cNvCxnSpPr/>
          <p:nvPr/>
        </p:nvCxnSpPr>
        <p:spPr bwMode="auto">
          <a:xfrm>
            <a:off x="6444208" y="2673449"/>
            <a:ext cx="0" cy="320382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3140929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27CFC5-7FD8-49A5-BC14-6A12B5DF6A48}" type="slidenum">
              <a:rPr lang="en-US" altLang="zh-CN" smtClean="0"/>
              <a:pPr>
                <a:defRPr/>
              </a:pPr>
              <a:t>49</a:t>
            </a:fld>
            <a:endParaRPr lang="en-US" altLang="zh-CN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smtClean="0"/>
              <a:t>4x4 RAM</a:t>
            </a:r>
            <a:r>
              <a:rPr lang="zh-CN" altLang="en-US" dirty="0" smtClean="0"/>
              <a:t>：</a:t>
            </a:r>
            <a:r>
              <a:rPr lang="en-US" altLang="zh-CN" dirty="0" smtClean="0"/>
              <a:t>4</a:t>
            </a:r>
            <a:r>
              <a:rPr lang="zh-CN" altLang="en-US" dirty="0" smtClean="0"/>
              <a:t>个字，</a:t>
            </a:r>
            <a:r>
              <a:rPr lang="en-US" altLang="zh-CN" dirty="0" smtClean="0"/>
              <a:t>4</a:t>
            </a:r>
            <a:r>
              <a:rPr lang="zh-CN" altLang="en-US" dirty="0" smtClean="0"/>
              <a:t>位</a:t>
            </a:r>
            <a:r>
              <a:rPr lang="en-US" altLang="zh-CN" dirty="0" smtClean="0"/>
              <a:t>/</a:t>
            </a:r>
            <a:r>
              <a:rPr lang="zh-CN" altLang="en-US" dirty="0" smtClean="0"/>
              <a:t>字</a:t>
            </a:r>
            <a:endParaRPr lang="zh-CN" altLang="en-US" dirty="0"/>
          </a:p>
        </p:txBody>
      </p:sp>
      <p:pic>
        <p:nvPicPr>
          <p:cNvPr id="1822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793" y="1007232"/>
            <a:ext cx="7493711" cy="58155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5496" y="908720"/>
            <a:ext cx="236475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US" altLang="zh-CN" sz="2200" dirty="0" smtClean="0">
                <a:latin typeface="楷体" pitchFamily="49" charset="-122"/>
                <a:ea typeface="楷体" pitchFamily="49" charset="-122"/>
              </a:rPr>
              <a:t>4</a:t>
            </a:r>
            <a:r>
              <a:rPr lang="zh-CN" altLang="en-US" sz="2200" dirty="0" smtClean="0">
                <a:latin typeface="楷体" pitchFamily="49" charset="-122"/>
                <a:ea typeface="楷体" pitchFamily="49" charset="-122"/>
              </a:rPr>
              <a:t>个字，</a:t>
            </a:r>
            <a:r>
              <a:rPr lang="en-US" altLang="zh-CN" sz="2200" dirty="0" smtClean="0">
                <a:latin typeface="楷体" pitchFamily="49" charset="-122"/>
                <a:ea typeface="楷体" pitchFamily="49" charset="-122"/>
              </a:rPr>
              <a:t/>
            </a:r>
            <a:br>
              <a:rPr lang="en-US" altLang="zh-CN" sz="2200" dirty="0" smtClean="0">
                <a:latin typeface="楷体" pitchFamily="49" charset="-122"/>
                <a:ea typeface="楷体" pitchFamily="49" charset="-122"/>
              </a:rPr>
            </a:br>
            <a:r>
              <a:rPr lang="zh-CN" altLang="en-US" sz="2200" dirty="0" smtClean="0">
                <a:latin typeface="楷体" pitchFamily="49" charset="-122"/>
                <a:ea typeface="楷体" pitchFamily="49" charset="-122"/>
              </a:rPr>
              <a:t>需要</a:t>
            </a:r>
            <a:r>
              <a:rPr lang="en-US" altLang="zh-CN" sz="2200" dirty="0" smtClean="0">
                <a:latin typeface="楷体" pitchFamily="49" charset="-122"/>
                <a:ea typeface="楷体" pitchFamily="49" charset="-122"/>
              </a:rPr>
              <a:t>2</a:t>
            </a:r>
            <a:r>
              <a:rPr lang="zh-CN" altLang="en-US" sz="2200" dirty="0" smtClean="0">
                <a:latin typeface="楷体" pitchFamily="49" charset="-122"/>
                <a:ea typeface="楷体" pitchFamily="49" charset="-122"/>
              </a:rPr>
              <a:t>条地址线</a:t>
            </a:r>
            <a:endParaRPr lang="en-US" altLang="zh-CN" sz="2200" dirty="0" smtClean="0">
              <a:latin typeface="楷体" pitchFamily="49" charset="-122"/>
              <a:ea typeface="楷体" pitchFamily="49" charset="-122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altLang="zh-CN" sz="2200" dirty="0" smtClean="0">
                <a:latin typeface="楷体" pitchFamily="49" charset="-122"/>
                <a:ea typeface="楷体" pitchFamily="49" charset="-122"/>
              </a:rPr>
              <a:t>2x4</a:t>
            </a:r>
            <a:r>
              <a:rPr lang="zh-CN" altLang="en-US" sz="2200" dirty="0" smtClean="0">
                <a:latin typeface="楷体" pitchFamily="49" charset="-122"/>
                <a:ea typeface="楷体" pitchFamily="49" charset="-122"/>
              </a:rPr>
              <a:t>译码器</a:t>
            </a:r>
            <a:r>
              <a:rPr lang="en-US" altLang="zh-CN" sz="2200" dirty="0" smtClean="0">
                <a:latin typeface="楷体" pitchFamily="49" charset="-122"/>
                <a:ea typeface="楷体" pitchFamily="49" charset="-122"/>
              </a:rPr>
              <a:t/>
            </a:r>
            <a:br>
              <a:rPr lang="en-US" altLang="zh-CN" sz="2200" dirty="0" smtClean="0">
                <a:latin typeface="楷体" pitchFamily="49" charset="-122"/>
                <a:ea typeface="楷体" pitchFamily="49" charset="-122"/>
              </a:rPr>
            </a:br>
            <a:r>
              <a:rPr lang="zh-CN" altLang="en-US" sz="2200" dirty="0" smtClean="0">
                <a:latin typeface="楷体" pitchFamily="49" charset="-122"/>
                <a:ea typeface="楷体" pitchFamily="49" charset="-122"/>
              </a:rPr>
              <a:t>选择</a:t>
            </a:r>
            <a:r>
              <a:rPr lang="en-US" altLang="zh-CN" sz="2200" dirty="0" smtClean="0">
                <a:latin typeface="楷体" pitchFamily="49" charset="-122"/>
                <a:ea typeface="楷体" pitchFamily="49" charset="-122"/>
              </a:rPr>
              <a:t>4</a:t>
            </a:r>
            <a:r>
              <a:rPr lang="zh-CN" altLang="en-US" sz="2200" dirty="0" smtClean="0">
                <a:latin typeface="楷体" pitchFamily="49" charset="-122"/>
                <a:ea typeface="楷体" pitchFamily="49" charset="-122"/>
              </a:rPr>
              <a:t>个字</a:t>
            </a:r>
            <a:endParaRPr lang="zh-CN" altLang="en-US" sz="2200" dirty="0">
              <a:latin typeface="楷体" pitchFamily="49" charset="-122"/>
              <a:ea typeface="楷体" pitchFamily="49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4283968" y="1340768"/>
            <a:ext cx="4680520" cy="4176464"/>
            <a:chOff x="4283968" y="1340768"/>
            <a:chExt cx="4680520" cy="4176464"/>
          </a:xfrm>
        </p:grpSpPr>
        <p:sp>
          <p:nvSpPr>
            <p:cNvPr id="5" name="矩形 4"/>
            <p:cNvSpPr/>
            <p:nvPr/>
          </p:nvSpPr>
          <p:spPr bwMode="auto">
            <a:xfrm>
              <a:off x="4283968" y="1340768"/>
              <a:ext cx="4680520" cy="864096"/>
            </a:xfrm>
            <a:prstGeom prst="rect">
              <a:avLst/>
            </a:prstGeom>
            <a:solidFill>
              <a:srgbClr val="FFFF00">
                <a:alpha val="40000"/>
              </a:srgbClr>
            </a:solidFill>
            <a:ln w="28575" cap="flat" cmpd="sng" algn="ctr">
              <a:noFill/>
              <a:prstDash val="dash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  <a:ea typeface="宋体" pitchFamily="2" charset="-122"/>
              </a:endParaRPr>
            </a:p>
          </p:txBody>
        </p:sp>
        <p:sp>
          <p:nvSpPr>
            <p:cNvPr id="8" name="矩形 7"/>
            <p:cNvSpPr/>
            <p:nvPr/>
          </p:nvSpPr>
          <p:spPr bwMode="auto">
            <a:xfrm>
              <a:off x="4283968" y="2444927"/>
              <a:ext cx="4680520" cy="864096"/>
            </a:xfrm>
            <a:prstGeom prst="rect">
              <a:avLst/>
            </a:prstGeom>
            <a:solidFill>
              <a:srgbClr val="FFFF00">
                <a:alpha val="40000"/>
              </a:srgbClr>
            </a:solidFill>
            <a:ln w="28575" cap="flat" cmpd="sng" algn="ctr">
              <a:noFill/>
              <a:prstDash val="dash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  <a:ea typeface="宋体" pitchFamily="2" charset="-122"/>
              </a:endParaRPr>
            </a:p>
          </p:txBody>
        </p:sp>
        <p:sp>
          <p:nvSpPr>
            <p:cNvPr id="9" name="矩形 8"/>
            <p:cNvSpPr/>
            <p:nvPr/>
          </p:nvSpPr>
          <p:spPr bwMode="auto">
            <a:xfrm>
              <a:off x="4283968" y="3548977"/>
              <a:ext cx="4680520" cy="864096"/>
            </a:xfrm>
            <a:prstGeom prst="rect">
              <a:avLst/>
            </a:prstGeom>
            <a:solidFill>
              <a:srgbClr val="FFFF00">
                <a:alpha val="40000"/>
              </a:srgbClr>
            </a:solidFill>
            <a:ln w="28575" cap="flat" cmpd="sng" algn="ctr">
              <a:noFill/>
              <a:prstDash val="dash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  <a:ea typeface="宋体" pitchFamily="2" charset="-122"/>
              </a:endParaRPr>
            </a:p>
          </p:txBody>
        </p:sp>
        <p:sp>
          <p:nvSpPr>
            <p:cNvPr id="10" name="矩形 9"/>
            <p:cNvSpPr/>
            <p:nvPr/>
          </p:nvSpPr>
          <p:spPr bwMode="auto">
            <a:xfrm>
              <a:off x="4283968" y="4653136"/>
              <a:ext cx="4680520" cy="864096"/>
            </a:xfrm>
            <a:prstGeom prst="rect">
              <a:avLst/>
            </a:prstGeom>
            <a:solidFill>
              <a:srgbClr val="FFFF00">
                <a:alpha val="40000"/>
              </a:srgbClr>
            </a:solidFill>
            <a:ln w="28575" cap="flat" cmpd="sng" algn="ctr">
              <a:noFill/>
              <a:prstDash val="dash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  <a:ea typeface="宋体" pitchFamily="2" charset="-122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35496" y="2996947"/>
            <a:ext cx="2664295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ea"/>
              <a:buAutoNum type="circleNumDbPlain"/>
            </a:pPr>
            <a:r>
              <a:rPr lang="en-US" altLang="zh-CN" sz="2200" dirty="0" smtClean="0">
                <a:solidFill>
                  <a:srgbClr val="0070C0"/>
                </a:solidFill>
                <a:latin typeface="楷体" pitchFamily="49" charset="-122"/>
                <a:ea typeface="楷体" pitchFamily="49" charset="-122"/>
              </a:rPr>
              <a:t>EN=1</a:t>
            </a:r>
            <a:r>
              <a:rPr lang="zh-CN" altLang="en-US" sz="2200" dirty="0" smtClean="0">
                <a:solidFill>
                  <a:srgbClr val="0070C0"/>
                </a:solidFill>
                <a:latin typeface="楷体" pitchFamily="49" charset="-122"/>
                <a:ea typeface="楷体" pitchFamily="49" charset="-122"/>
              </a:rPr>
              <a:t>才开始工作</a:t>
            </a:r>
            <a:endParaRPr lang="en-US" altLang="zh-CN" sz="2200" dirty="0" smtClean="0">
              <a:solidFill>
                <a:srgbClr val="0070C0"/>
              </a:solidFill>
              <a:latin typeface="楷体" pitchFamily="49" charset="-122"/>
              <a:ea typeface="楷体" pitchFamily="49" charset="-122"/>
            </a:endParaRPr>
          </a:p>
          <a:p>
            <a:pPr marL="457200" indent="-457200">
              <a:buFont typeface="+mj-ea"/>
              <a:buAutoNum type="circleNumDbPlain"/>
            </a:pPr>
            <a:r>
              <a:rPr lang="zh-CN" altLang="en-US" sz="2200" dirty="0" smtClean="0">
                <a:solidFill>
                  <a:srgbClr val="0070C0"/>
                </a:solidFill>
                <a:latin typeface="楷体" pitchFamily="49" charset="-122"/>
                <a:ea typeface="楷体" pitchFamily="49" charset="-122"/>
              </a:rPr>
              <a:t>地址线决定哪个字被选中</a:t>
            </a:r>
            <a:endParaRPr lang="en-US" altLang="zh-CN" sz="2200" dirty="0" smtClean="0">
              <a:solidFill>
                <a:srgbClr val="0070C0"/>
              </a:solidFill>
              <a:latin typeface="楷体" pitchFamily="49" charset="-122"/>
              <a:ea typeface="楷体" pitchFamily="49" charset="-122"/>
            </a:endParaRPr>
          </a:p>
          <a:p>
            <a:pPr marL="457200" indent="-457200">
              <a:buFont typeface="+mj-ea"/>
              <a:buAutoNum type="circleNumDbPlain"/>
            </a:pPr>
            <a:r>
              <a:rPr lang="zh-CN" altLang="en-US" sz="2200" b="1" dirty="0" smtClean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读</a:t>
            </a:r>
            <a:r>
              <a:rPr lang="zh-CN" altLang="en-US" sz="2200" dirty="0" smtClean="0">
                <a:solidFill>
                  <a:srgbClr val="0070C0"/>
                </a:solidFill>
                <a:latin typeface="楷体" pitchFamily="49" charset="-122"/>
                <a:ea typeface="楷体" pitchFamily="49" charset="-122"/>
              </a:rPr>
              <a:t>操作：</a:t>
            </a:r>
            <a:r>
              <a:rPr lang="en-US" altLang="zh-CN" sz="2200" dirty="0" smtClean="0">
                <a:solidFill>
                  <a:srgbClr val="0070C0"/>
                </a:solidFill>
                <a:latin typeface="楷体" pitchFamily="49" charset="-122"/>
                <a:ea typeface="楷体" pitchFamily="49" charset="-122"/>
              </a:rPr>
              <a:t/>
            </a:r>
            <a:br>
              <a:rPr lang="en-US" altLang="zh-CN" sz="2200" dirty="0" smtClean="0">
                <a:solidFill>
                  <a:srgbClr val="0070C0"/>
                </a:solidFill>
                <a:latin typeface="楷体" pitchFamily="49" charset="-122"/>
                <a:ea typeface="楷体" pitchFamily="49" charset="-122"/>
              </a:rPr>
            </a:br>
            <a:r>
              <a:rPr lang="en-US" altLang="zh-CN" sz="2200" dirty="0" smtClean="0">
                <a:solidFill>
                  <a:srgbClr val="0070C0"/>
                </a:solidFill>
                <a:latin typeface="楷体" pitchFamily="49" charset="-122"/>
                <a:ea typeface="楷体" pitchFamily="49" charset="-122"/>
              </a:rPr>
              <a:t/>
            </a:r>
            <a:br>
              <a:rPr lang="en-US" altLang="zh-CN" sz="2200" dirty="0" smtClean="0">
                <a:solidFill>
                  <a:srgbClr val="0070C0"/>
                </a:solidFill>
                <a:latin typeface="楷体" pitchFamily="49" charset="-122"/>
                <a:ea typeface="楷体" pitchFamily="49" charset="-122"/>
              </a:rPr>
            </a:br>
            <a:r>
              <a:rPr lang="zh-CN" altLang="en-US" sz="2200" dirty="0" smtClean="0">
                <a:solidFill>
                  <a:srgbClr val="0070C0"/>
                </a:solidFill>
                <a:latin typeface="楷体" pitchFamily="49" charset="-122"/>
                <a:ea typeface="楷体" pitchFamily="49" charset="-122"/>
              </a:rPr>
              <a:t>被选中字的</a:t>
            </a:r>
            <a:r>
              <a:rPr lang="en-US" altLang="zh-CN" sz="2200" dirty="0" smtClean="0">
                <a:solidFill>
                  <a:srgbClr val="0070C0"/>
                </a:solidFill>
                <a:latin typeface="楷体" pitchFamily="49" charset="-122"/>
                <a:ea typeface="楷体" pitchFamily="49" charset="-122"/>
              </a:rPr>
              <a:t>4</a:t>
            </a:r>
            <a:r>
              <a:rPr lang="zh-CN" altLang="en-US" sz="2200" dirty="0" smtClean="0">
                <a:solidFill>
                  <a:srgbClr val="0070C0"/>
                </a:solidFill>
                <a:latin typeface="楷体" pitchFamily="49" charset="-122"/>
                <a:ea typeface="楷体" pitchFamily="49" charset="-122"/>
              </a:rPr>
              <a:t>位送到输出端</a:t>
            </a:r>
            <a:endParaRPr lang="en-US" altLang="zh-CN" sz="2200" dirty="0" smtClean="0">
              <a:solidFill>
                <a:srgbClr val="0070C0"/>
              </a:solidFill>
              <a:latin typeface="楷体" pitchFamily="49" charset="-122"/>
              <a:ea typeface="楷体" pitchFamily="49" charset="-122"/>
            </a:endParaRPr>
          </a:p>
          <a:p>
            <a:pPr marL="457200" indent="-457200">
              <a:buFont typeface="+mj-ea"/>
              <a:buAutoNum type="circleNumDbPlain"/>
            </a:pPr>
            <a:r>
              <a:rPr lang="zh-CN" altLang="en-US" sz="2200" b="1" dirty="0" smtClean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写</a:t>
            </a:r>
            <a:r>
              <a:rPr lang="zh-CN" altLang="en-US" sz="2200" dirty="0" smtClean="0">
                <a:solidFill>
                  <a:srgbClr val="0070C0"/>
                </a:solidFill>
                <a:latin typeface="楷体" pitchFamily="49" charset="-122"/>
                <a:ea typeface="楷体" pitchFamily="49" charset="-122"/>
              </a:rPr>
              <a:t>操作：</a:t>
            </a:r>
            <a:r>
              <a:rPr lang="en-US" altLang="zh-CN" sz="2200" dirty="0" smtClean="0">
                <a:solidFill>
                  <a:srgbClr val="0070C0"/>
                </a:solidFill>
                <a:latin typeface="楷体" pitchFamily="49" charset="-122"/>
                <a:ea typeface="楷体" pitchFamily="49" charset="-122"/>
              </a:rPr>
              <a:t/>
            </a:r>
            <a:br>
              <a:rPr lang="en-US" altLang="zh-CN" sz="2200" dirty="0" smtClean="0">
                <a:solidFill>
                  <a:srgbClr val="0070C0"/>
                </a:solidFill>
                <a:latin typeface="楷体" pitchFamily="49" charset="-122"/>
                <a:ea typeface="楷体" pitchFamily="49" charset="-122"/>
              </a:rPr>
            </a:br>
            <a:r>
              <a:rPr lang="zh-CN" altLang="en-US" sz="2200" dirty="0" smtClean="0">
                <a:solidFill>
                  <a:srgbClr val="0070C0"/>
                </a:solidFill>
                <a:latin typeface="楷体" pitchFamily="49" charset="-122"/>
                <a:ea typeface="楷体" pitchFamily="49" charset="-122"/>
              </a:rPr>
              <a:t>输入线上的数据送到被选中字的</a:t>
            </a:r>
            <a:r>
              <a:rPr lang="en-US" altLang="zh-CN" sz="2200" dirty="0" smtClean="0">
                <a:solidFill>
                  <a:srgbClr val="0070C0"/>
                </a:solidFill>
                <a:latin typeface="楷体" pitchFamily="49" charset="-122"/>
                <a:ea typeface="楷体" pitchFamily="49" charset="-122"/>
              </a:rPr>
              <a:t>4</a:t>
            </a:r>
            <a:r>
              <a:rPr lang="zh-CN" altLang="en-US" sz="2200" dirty="0" smtClean="0">
                <a:solidFill>
                  <a:srgbClr val="0070C0"/>
                </a:solidFill>
                <a:latin typeface="楷体" pitchFamily="49" charset="-122"/>
                <a:ea typeface="楷体" pitchFamily="49" charset="-122"/>
              </a:rPr>
              <a:t>个单元中保存</a:t>
            </a:r>
            <a:endParaRPr lang="zh-CN" altLang="en-US" sz="2200" dirty="0">
              <a:solidFill>
                <a:srgbClr val="0070C0"/>
              </a:solidFill>
              <a:latin typeface="楷体" pitchFamily="49" charset="-122"/>
              <a:ea typeface="楷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0789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5" name="Rectangle 2"/>
          <p:cNvSpPr>
            <a:spLocks noGrp="1" noChangeArrowheads="1"/>
          </p:cNvSpPr>
          <p:nvPr>
            <p:ph type="title"/>
          </p:nvPr>
        </p:nvSpPr>
        <p:spPr>
          <a:xfrm>
            <a:off x="107504" y="792"/>
            <a:ext cx="8928992" cy="835920"/>
          </a:xfrm>
        </p:spPr>
        <p:txBody>
          <a:bodyPr/>
          <a:lstStyle/>
          <a:p>
            <a:pPr marL="742950" indent="-742950" eaLnBrk="1" hangingPunct="1">
              <a:buFont typeface="+mj-ea"/>
              <a:buAutoNum type="circleNumDbPlain" startAt="2"/>
            </a:pPr>
            <a:r>
              <a:rPr lang="zh-CN" altLang="en-US" b="1" dirty="0" smtClean="0"/>
              <a:t>可逆计数器</a:t>
            </a:r>
            <a:r>
              <a:rPr lang="zh-CN" altLang="en-US" dirty="0" smtClean="0"/>
              <a:t> </a:t>
            </a:r>
            <a:r>
              <a:rPr lang="en-US" altLang="zh-CN" sz="3200" dirty="0" smtClean="0"/>
              <a:t>Up-Down Binary Counter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27CFC5-7FD8-49A5-BC14-6A12B5DF6A48}" type="slidenum">
              <a:rPr lang="en-US" altLang="zh-CN" smtClean="0"/>
              <a:pPr>
                <a:defRPr/>
              </a:pPr>
              <a:t>5</a:t>
            </a:fld>
            <a:endParaRPr lang="en-US" altLang="zh-CN"/>
          </a:p>
        </p:txBody>
      </p:sp>
      <p:sp>
        <p:nvSpPr>
          <p:cNvPr id="3" name="TextBox 2"/>
          <p:cNvSpPr txBox="1"/>
          <p:nvPr/>
        </p:nvSpPr>
        <p:spPr>
          <a:xfrm>
            <a:off x="600932" y="915959"/>
            <a:ext cx="808586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/>
              <a:t>同步减法计数器</a:t>
            </a:r>
            <a:r>
              <a:rPr lang="zh-CN" altLang="en-US" dirty="0" smtClean="0"/>
              <a:t>：从</a:t>
            </a:r>
            <a:r>
              <a:rPr lang="en-US" altLang="zh-CN" dirty="0" smtClean="0"/>
              <a:t>1111</a:t>
            </a:r>
            <a:r>
              <a:rPr lang="zh-CN" altLang="en-US" dirty="0" smtClean="0"/>
              <a:t>到</a:t>
            </a:r>
            <a:r>
              <a:rPr lang="en-US" altLang="zh-CN" dirty="0" smtClean="0"/>
              <a:t>0000</a:t>
            </a:r>
            <a:r>
              <a:rPr lang="zh-CN" altLang="en-US" dirty="0" smtClean="0"/>
              <a:t>，然后回到</a:t>
            </a:r>
            <a:r>
              <a:rPr lang="en-US" altLang="zh-CN" dirty="0" smtClean="0"/>
              <a:t>1111.   </a:t>
            </a:r>
            <a:r>
              <a:rPr lang="zh-CN" altLang="en-US" dirty="0" smtClean="0"/>
              <a:t>规律：</a:t>
            </a:r>
            <a:endParaRPr lang="en-US" altLang="zh-CN" dirty="0" smtClean="0"/>
          </a:p>
          <a:p>
            <a:pPr marL="342900" indent="-342900">
              <a:buFont typeface="Arial" pitchFamily="34" charset="0"/>
              <a:buChar char="•"/>
            </a:pPr>
            <a:r>
              <a:rPr lang="zh-CN" altLang="en-US" dirty="0" smtClean="0"/>
              <a:t>最低有效位每遇到一个时钟脉冲就翻转一次；</a:t>
            </a:r>
            <a:endParaRPr lang="en-US" altLang="zh-CN" dirty="0" smtClean="0"/>
          </a:p>
          <a:p>
            <a:pPr marL="342900" indent="-342900">
              <a:buFont typeface="Arial" pitchFamily="34" charset="0"/>
              <a:buChar char="•"/>
            </a:pPr>
            <a:r>
              <a:rPr lang="zh-CN" altLang="en-US" dirty="0" smtClean="0"/>
              <a:t>其他位在它的所有低位都为</a:t>
            </a:r>
            <a:r>
              <a:rPr lang="en-US" altLang="zh-CN" dirty="0" smtClean="0"/>
              <a:t>0</a:t>
            </a:r>
            <a:r>
              <a:rPr lang="zh-CN" altLang="en-US" dirty="0" smtClean="0"/>
              <a:t>时，遇到时钟也翻转一次；</a:t>
            </a:r>
            <a:endParaRPr lang="zh-CN" altLang="en-US" dirty="0"/>
          </a:p>
        </p:txBody>
      </p:sp>
      <p:pic>
        <p:nvPicPr>
          <p:cNvPr id="6" name="Picture 5" descr="AACFLRP0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98"/>
          <a:stretch/>
        </p:blipFill>
        <p:spPr bwMode="auto">
          <a:xfrm>
            <a:off x="3851920" y="2195535"/>
            <a:ext cx="4004548" cy="45862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51520" y="2207342"/>
            <a:ext cx="3312368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Arial" pitchFamily="34" charset="0"/>
              <a:buChar char="•"/>
            </a:pPr>
            <a:r>
              <a:rPr lang="en-US" altLang="zh-CN" sz="2000" dirty="0" smtClean="0"/>
              <a:t>Up=1</a:t>
            </a:r>
            <a:r>
              <a:rPr lang="zh-CN" altLang="en-US" sz="2000" dirty="0"/>
              <a:t> ，</a:t>
            </a:r>
            <a:r>
              <a:rPr lang="en-US" altLang="zh-CN" sz="2000" dirty="0" smtClean="0"/>
              <a:t>Down=0</a:t>
            </a:r>
            <a:r>
              <a:rPr lang="zh-CN" altLang="en-US" sz="2000" dirty="0" smtClean="0"/>
              <a:t>时，</a:t>
            </a:r>
            <a:r>
              <a:rPr lang="en-US" altLang="zh-CN" sz="2000" dirty="0" smtClean="0"/>
              <a:t/>
            </a:r>
            <a:br>
              <a:rPr lang="en-US" altLang="zh-CN" sz="2000" dirty="0" smtClean="0"/>
            </a:br>
            <a:r>
              <a:rPr lang="zh-CN" altLang="en-US" sz="2000" dirty="0" smtClean="0"/>
              <a:t>输入端</a:t>
            </a:r>
            <a:r>
              <a:rPr lang="en-US" altLang="zh-CN" sz="2000" dirty="0" smtClean="0"/>
              <a:t>T</a:t>
            </a:r>
            <a:r>
              <a:rPr lang="zh-CN" altLang="en-US" sz="2000" dirty="0" smtClean="0"/>
              <a:t>来自前一个触发器的输出，</a:t>
            </a:r>
            <a:r>
              <a:rPr lang="zh-CN" altLang="en-US" sz="2000" b="1" dirty="0" smtClean="0"/>
              <a:t>加法计数</a:t>
            </a:r>
            <a:r>
              <a:rPr lang="zh-CN" altLang="en-US" sz="2000" dirty="0" smtClean="0"/>
              <a:t>。</a:t>
            </a:r>
            <a:endParaRPr lang="en-US" altLang="zh-CN" sz="2000" dirty="0" smtClean="0"/>
          </a:p>
          <a:p>
            <a:pPr marL="342900" indent="-342900">
              <a:lnSpc>
                <a:spcPct val="120000"/>
              </a:lnSpc>
              <a:buFont typeface="Arial" pitchFamily="34" charset="0"/>
              <a:buChar char="•"/>
            </a:pPr>
            <a:r>
              <a:rPr lang="en-US" altLang="zh-CN" sz="2000" dirty="0" smtClean="0"/>
              <a:t>Up=1</a:t>
            </a:r>
            <a:r>
              <a:rPr lang="zh-CN" altLang="en-US" sz="2000" dirty="0" smtClean="0"/>
              <a:t>，</a:t>
            </a:r>
            <a:r>
              <a:rPr lang="en-US" altLang="zh-CN" sz="2000" dirty="0" smtClean="0"/>
              <a:t>Down=1</a:t>
            </a:r>
            <a:r>
              <a:rPr lang="zh-CN" altLang="en-US" sz="2000" dirty="0" smtClean="0"/>
              <a:t>时，</a:t>
            </a:r>
            <a:r>
              <a:rPr lang="en-US" altLang="zh-CN" sz="2000" dirty="0" smtClean="0"/>
              <a:t/>
            </a:r>
            <a:br>
              <a:rPr lang="en-US" altLang="zh-CN" sz="2000" dirty="0" smtClean="0"/>
            </a:br>
            <a:r>
              <a:rPr lang="zh-CN" altLang="en-US" sz="2000" dirty="0" smtClean="0"/>
              <a:t>因加法计数优先权高，故为</a:t>
            </a:r>
            <a:r>
              <a:rPr lang="zh-CN" altLang="en-US" sz="2000" b="1" dirty="0" smtClean="0"/>
              <a:t>加法计数</a:t>
            </a:r>
            <a:r>
              <a:rPr lang="zh-CN" altLang="en-US" sz="2000" dirty="0" smtClean="0"/>
              <a:t>。</a:t>
            </a:r>
            <a:endParaRPr lang="en-US" altLang="zh-CN" sz="2000" dirty="0" smtClean="0"/>
          </a:p>
          <a:p>
            <a:pPr marL="342900" indent="-342900">
              <a:lnSpc>
                <a:spcPct val="120000"/>
              </a:lnSpc>
              <a:buFont typeface="Arial" pitchFamily="34" charset="0"/>
              <a:buChar char="•"/>
            </a:pPr>
            <a:r>
              <a:rPr lang="en-US" altLang="zh-CN" sz="2000" dirty="0" smtClean="0"/>
              <a:t>Up=0</a:t>
            </a:r>
            <a:r>
              <a:rPr lang="zh-CN" altLang="en-US" sz="2000" dirty="0" smtClean="0"/>
              <a:t>，</a:t>
            </a:r>
            <a:r>
              <a:rPr lang="en-US" altLang="zh-CN" sz="2000" dirty="0" smtClean="0"/>
              <a:t>Down=1</a:t>
            </a:r>
            <a:r>
              <a:rPr lang="zh-CN" altLang="en-US" sz="2000" dirty="0" smtClean="0"/>
              <a:t>时，</a:t>
            </a:r>
            <a:r>
              <a:rPr lang="en-US" altLang="zh-CN" sz="2000" dirty="0" smtClean="0"/>
              <a:t/>
            </a:r>
            <a:br>
              <a:rPr lang="en-US" altLang="zh-CN" sz="2000" dirty="0" smtClean="0"/>
            </a:br>
            <a:r>
              <a:rPr lang="zh-CN" altLang="en-US" sz="2000" dirty="0" smtClean="0"/>
              <a:t>输入端</a:t>
            </a:r>
            <a:r>
              <a:rPr lang="en-US" altLang="zh-CN" sz="2000" dirty="0" smtClean="0"/>
              <a:t>T</a:t>
            </a:r>
            <a:r>
              <a:rPr lang="zh-CN" altLang="en-US" sz="2000" dirty="0" smtClean="0"/>
              <a:t>来自前一个触发器反相输出，</a:t>
            </a:r>
            <a:r>
              <a:rPr lang="zh-CN" altLang="en-US" sz="2000" b="1" dirty="0" smtClean="0"/>
              <a:t>减法计数</a:t>
            </a:r>
            <a:r>
              <a:rPr lang="zh-CN" altLang="en-US" sz="2000" dirty="0" smtClean="0"/>
              <a:t>。</a:t>
            </a:r>
            <a:endParaRPr lang="en-US" altLang="zh-CN" sz="2000" dirty="0" smtClean="0"/>
          </a:p>
          <a:p>
            <a:pPr marL="342900" indent="-342900">
              <a:lnSpc>
                <a:spcPct val="120000"/>
              </a:lnSpc>
              <a:buFont typeface="Arial" pitchFamily="34" charset="0"/>
              <a:buChar char="•"/>
            </a:pPr>
            <a:r>
              <a:rPr lang="en-US" altLang="zh-CN" sz="2000" dirty="0" smtClean="0"/>
              <a:t>Up=0</a:t>
            </a:r>
            <a:r>
              <a:rPr lang="zh-CN" altLang="en-US" sz="2000" dirty="0" smtClean="0"/>
              <a:t>，</a:t>
            </a:r>
            <a:r>
              <a:rPr lang="en-US" altLang="zh-CN" sz="2000" dirty="0" smtClean="0"/>
              <a:t>Down=0</a:t>
            </a:r>
            <a:r>
              <a:rPr lang="zh-CN" altLang="en-US" sz="2000" dirty="0" smtClean="0"/>
              <a:t>时，</a:t>
            </a:r>
            <a:r>
              <a:rPr lang="en-US" altLang="zh-CN" sz="2000" dirty="0" smtClean="0"/>
              <a:t/>
            </a:r>
            <a:br>
              <a:rPr lang="en-US" altLang="zh-CN" sz="2000" dirty="0" smtClean="0"/>
            </a:br>
            <a:r>
              <a:rPr lang="zh-CN" altLang="en-US" sz="2000" dirty="0" smtClean="0"/>
              <a:t>计数器状态</a:t>
            </a:r>
            <a:r>
              <a:rPr lang="zh-CN" altLang="en-US" sz="2000" b="1" dirty="0" smtClean="0"/>
              <a:t>不变</a:t>
            </a:r>
            <a:r>
              <a:rPr lang="zh-CN" altLang="en-US" sz="2000" dirty="0" smtClean="0"/>
              <a:t>。</a:t>
            </a:r>
            <a:endParaRPr lang="en-US" altLang="zh-CN" sz="2000" dirty="0" smtClean="0"/>
          </a:p>
        </p:txBody>
      </p:sp>
    </p:spTree>
    <p:extLst>
      <p:ext uri="{BB962C8B-B14F-4D97-AF65-F5344CB8AC3E}">
        <p14:creationId xmlns:p14="http://schemas.microsoft.com/office/powerpoint/2010/main" val="836590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27CFC5-7FD8-49A5-BC14-6A12B5DF6A48}" type="slidenum">
              <a:rPr lang="en-US" altLang="zh-CN" smtClean="0"/>
              <a:pPr>
                <a:defRPr/>
              </a:pPr>
              <a:t>50</a:t>
            </a:fld>
            <a:endParaRPr lang="en-US" altLang="zh-CN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dirty="0"/>
              <a:t>Principle of operation of DRAM read, </a:t>
            </a:r>
            <a:r>
              <a:rPr lang="en-US" altLang="zh-CN" sz="3200" dirty="0" smtClean="0"/>
              <a:t/>
            </a:r>
            <a:br>
              <a:rPr lang="en-US" altLang="zh-CN" sz="3200" dirty="0" smtClean="0"/>
            </a:br>
            <a:r>
              <a:rPr lang="en-US" altLang="zh-CN" sz="2800" dirty="0" smtClean="0"/>
              <a:t>for </a:t>
            </a:r>
            <a:r>
              <a:rPr lang="en-US" altLang="zh-CN" sz="2800" dirty="0"/>
              <a:t>simple 4 by 4 array</a:t>
            </a:r>
            <a:endParaRPr lang="zh-CN" altLang="en-US" sz="2800" dirty="0"/>
          </a:p>
        </p:txBody>
      </p:sp>
      <p:pic>
        <p:nvPicPr>
          <p:cNvPr id="187394" name="Picture 2" descr="File:Square array of mosfet cells read.png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864" y="1052736"/>
            <a:ext cx="3867150" cy="5705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5915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对象 4"/>
          <p:cNvGraphicFramePr>
            <a:graphicFrameLocks noChangeAspect="1"/>
          </p:cNvGraphicFramePr>
          <p:nvPr>
            <p:extLst/>
          </p:nvPr>
        </p:nvGraphicFramePr>
        <p:xfrm>
          <a:off x="5760640" y="0"/>
          <a:ext cx="3347864" cy="3031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593" name="位图图像" r:id="rId3" imgW="3231160" imgH="2926334" progId="PBrush">
                  <p:embed/>
                </p:oleObj>
              </mc:Choice>
              <mc:Fallback>
                <p:oleObj name="位图图像" r:id="rId3" imgW="3231160" imgH="2926334" progId="PBrush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60640" y="0"/>
                        <a:ext cx="3347864" cy="30318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/>
              <p:cNvSpPr>
                <a:spLocks noGrp="1"/>
              </p:cNvSpPr>
              <p:nvPr>
                <p:ph idx="1"/>
              </p:nvPr>
            </p:nvSpPr>
            <p:spPr>
              <a:xfrm>
                <a:off x="48768" y="945296"/>
                <a:ext cx="9036496" cy="1475592"/>
              </a:xfrm>
            </p:spPr>
            <p:txBody>
              <a:bodyPr/>
              <a:lstStyle/>
              <a:p>
                <a:r>
                  <a:rPr lang="zh-CN" altLang="en-US" sz="2800" dirty="0" smtClean="0"/>
                  <a:t>一个有</a:t>
                </a:r>
                <a14:m>
                  <m:oMath xmlns:m="http://schemas.openxmlformats.org/officeDocument/2006/math">
                    <m:r>
                      <a:rPr lang="en-US" altLang="zh-CN" sz="2800" i="1">
                        <a:latin typeface="Cambria Math"/>
                      </a:rPr>
                      <m:t>𝑘</m:t>
                    </m:r>
                  </m:oMath>
                </a14:m>
                <a:r>
                  <a:rPr lang="zh-CN" altLang="en-US" sz="2800" dirty="0" smtClean="0"/>
                  <a:t>个输入端、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b="0" i="1" smtClean="0">
                            <a:latin typeface="Cambria Math"/>
                          </a:rPr>
                          <m:t>2</m:t>
                        </m:r>
                      </m:e>
                      <m:sup>
                        <m:r>
                          <a:rPr lang="en-US" altLang="zh-CN" sz="2800" b="0" i="1" smtClean="0">
                            <a:latin typeface="Cambria Math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zh-CN" altLang="en-US" sz="2800" dirty="0" smtClean="0"/>
                  <a:t>输出端</a:t>
                </a:r>
                <a:r>
                  <a:rPr lang="en-US" altLang="zh-CN" sz="2800" dirty="0" smtClean="0"/>
                  <a:t/>
                </a:r>
                <a:br>
                  <a:rPr lang="en-US" altLang="zh-CN" sz="2800" dirty="0" smtClean="0"/>
                </a:br>
                <a:r>
                  <a:rPr lang="zh-CN" altLang="en-US" sz="2800" dirty="0" smtClean="0"/>
                  <a:t>的</a:t>
                </a:r>
                <a:r>
                  <a:rPr lang="zh-CN" altLang="en-US" sz="2800" b="1" dirty="0" smtClean="0"/>
                  <a:t>译码器</a:t>
                </a:r>
                <a:r>
                  <a:rPr lang="zh-CN" altLang="en-US" sz="2800" dirty="0" smtClean="0"/>
                  <a:t>需要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b="1" i="1">
                            <a:solidFill>
                              <a:srgbClr val="0070C0"/>
                            </a:solidFill>
                            <a:latin typeface="Cambria Math"/>
                          </a:rPr>
                          <m:t>𝟐</m:t>
                        </m:r>
                      </m:e>
                      <m:sup>
                        <m:r>
                          <a:rPr lang="en-US" altLang="zh-CN" sz="2800" b="1" i="1">
                            <a:solidFill>
                              <a:srgbClr val="0070C0"/>
                            </a:solidFill>
                            <a:latin typeface="Cambria Math"/>
                          </a:rPr>
                          <m:t>𝒌</m:t>
                        </m:r>
                      </m:sup>
                    </m:sSup>
                  </m:oMath>
                </a14:m>
                <a:r>
                  <a:rPr lang="zh-CN" altLang="en-US" sz="2800" b="1" dirty="0" smtClean="0">
                    <a:solidFill>
                      <a:srgbClr val="0070C0"/>
                    </a:solidFill>
                  </a:rPr>
                  <a:t>个</a:t>
                </a:r>
                <a:r>
                  <a:rPr lang="en-US" altLang="zh-CN" sz="2800" b="1" dirty="0" smtClean="0">
                    <a:solidFill>
                      <a:srgbClr val="0070C0"/>
                    </a:solidFill>
                  </a:rPr>
                  <a:t>”</a:t>
                </a:r>
                <a:r>
                  <a:rPr lang="zh-CN" altLang="en-US" sz="2800" b="1" dirty="0" smtClean="0">
                    <a:solidFill>
                      <a:srgbClr val="FF0000"/>
                    </a:solidFill>
                  </a:rPr>
                  <a:t>与</a:t>
                </a:r>
                <a:r>
                  <a:rPr lang="en-US" altLang="zh-CN" sz="2800" b="1" dirty="0" smtClean="0">
                    <a:solidFill>
                      <a:srgbClr val="0070C0"/>
                    </a:solidFill>
                  </a:rPr>
                  <a:t>”</a:t>
                </a:r>
                <a:r>
                  <a:rPr lang="zh-CN" altLang="en-US" sz="2800" b="1" dirty="0" smtClean="0">
                    <a:solidFill>
                      <a:srgbClr val="0070C0"/>
                    </a:solidFill>
                  </a:rPr>
                  <a:t>门</a:t>
                </a:r>
                <a:r>
                  <a:rPr lang="zh-CN" altLang="en-US" sz="2800" b="1" dirty="0">
                    <a:solidFill>
                      <a:srgbClr val="0070C0"/>
                    </a:solidFill>
                  </a:rPr>
                  <a:t>！</a:t>
                </a:r>
                <a:r>
                  <a:rPr lang="en-US" altLang="zh-CN" sz="2800" dirty="0" smtClean="0"/>
                  <a:t/>
                </a:r>
                <a:br>
                  <a:rPr lang="en-US" altLang="zh-CN" sz="2800" dirty="0" smtClean="0"/>
                </a:br>
                <a:r>
                  <a:rPr lang="zh-CN" altLang="en-US" sz="2800" dirty="0" smtClean="0"/>
                  <a:t>每个与门有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/>
                      </a:rPr>
                      <m:t>𝑘</m:t>
                    </m:r>
                  </m:oMath>
                </a14:m>
                <a:r>
                  <a:rPr lang="zh-CN" altLang="en-US" sz="2800" dirty="0" smtClean="0"/>
                  <a:t>个输入端。</a:t>
                </a:r>
                <a:endParaRPr lang="en-US" altLang="zh-CN" sz="2800" dirty="0" smtClean="0"/>
              </a:p>
            </p:txBody>
          </p:sp>
        </mc:Choice>
        <mc:Fallback xmlns=""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8768" y="945296"/>
                <a:ext cx="9036496" cy="1475592"/>
              </a:xfrm>
              <a:blipFill rotWithShape="0">
                <a:blip r:embed="rId5"/>
                <a:stretch>
                  <a:fillRect l="-270" t="-4545" b="-495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27CFC5-7FD8-49A5-BC14-6A12B5DF6A48}" type="slidenum">
              <a:rPr lang="en-US" altLang="zh-CN" smtClean="0"/>
              <a:pPr>
                <a:defRPr/>
              </a:pPr>
              <a:t>51</a:t>
            </a:fld>
            <a:endParaRPr lang="en-US" altLang="zh-CN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611560" y="72800"/>
            <a:ext cx="2952328" cy="835920"/>
          </a:xfrm>
        </p:spPr>
        <p:txBody>
          <a:bodyPr/>
          <a:lstStyle/>
          <a:p>
            <a:r>
              <a:rPr lang="zh-CN" altLang="en-US" b="1" dirty="0" smtClean="0">
                <a:solidFill>
                  <a:srgbClr val="FF0000"/>
                </a:solidFill>
              </a:rPr>
              <a:t>译 码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796136" y="44624"/>
            <a:ext cx="1213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dirty="0" smtClean="0"/>
              <a:t>3-8</a:t>
            </a:r>
            <a:r>
              <a:rPr lang="zh-CN" altLang="en-US" sz="1800" dirty="0" smtClean="0"/>
              <a:t>译码器</a:t>
            </a:r>
            <a:endParaRPr lang="zh-CN" altLang="en-US" sz="1800" dirty="0"/>
          </a:p>
        </p:txBody>
      </p:sp>
      <p:grpSp>
        <p:nvGrpSpPr>
          <p:cNvPr id="6" name="组合 5"/>
          <p:cNvGrpSpPr/>
          <p:nvPr/>
        </p:nvGrpSpPr>
        <p:grpSpPr>
          <a:xfrm>
            <a:off x="8992" y="2313448"/>
            <a:ext cx="9112763" cy="4532180"/>
            <a:chOff x="8992" y="2313448"/>
            <a:chExt cx="9112763" cy="4532180"/>
          </a:xfrm>
        </p:grpSpPr>
        <p:pic>
          <p:nvPicPr>
            <p:cNvPr id="183300" name="Picture 4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70856" y="2996952"/>
              <a:ext cx="5050899" cy="384867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/>
                <p:cNvSpPr txBox="1"/>
                <p:nvPr/>
              </p:nvSpPr>
              <p:spPr>
                <a:xfrm>
                  <a:off x="251520" y="4104942"/>
                  <a:ext cx="4802918" cy="270843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zh-CN" altLang="en-US" sz="2600" b="1" dirty="0" smtClean="0">
                      <a:solidFill>
                        <a:srgbClr val="0070C0"/>
                      </a:solidFill>
                      <a:latin typeface="楷体" pitchFamily="49" charset="-122"/>
                      <a:ea typeface="楷体" pitchFamily="49" charset="-122"/>
                    </a:rPr>
                    <a:t>对于字长</a:t>
                  </a:r>
                  <a:r>
                    <a:rPr lang="en-US" altLang="zh-CN" sz="2600" b="1" dirty="0" smtClean="0">
                      <a:solidFill>
                        <a:srgbClr val="0070C0"/>
                      </a:solidFill>
                      <a:latin typeface="楷体" pitchFamily="49" charset="-122"/>
                      <a:ea typeface="楷体" pitchFamily="49" charset="-122"/>
                    </a:rPr>
                    <a:t>=1</a:t>
                  </a:r>
                  <a14:m>
                    <m:oMath xmlns:m="http://schemas.openxmlformats.org/officeDocument/2006/math">
                      <m:r>
                        <a:rPr lang="en-US" altLang="zh-CN" sz="2600" b="1" i="1" smtClean="0">
                          <a:solidFill>
                            <a:srgbClr val="0070C0"/>
                          </a:solidFill>
                          <a:latin typeface="Cambria Math"/>
                        </a:rPr>
                        <m:t>𝑲</m:t>
                      </m:r>
                    </m:oMath>
                  </a14:m>
                  <a:r>
                    <a:rPr lang="zh-CN" altLang="en-US" sz="2600" b="1" dirty="0" smtClean="0">
                      <a:solidFill>
                        <a:srgbClr val="0070C0"/>
                      </a:solidFill>
                      <a:latin typeface="楷体" pitchFamily="49" charset="-122"/>
                      <a:ea typeface="楷体" pitchFamily="49" charset="-122"/>
                    </a:rPr>
                    <a:t>存储器</a:t>
                  </a:r>
                  <a:r>
                    <a:rPr lang="en-US" altLang="zh-CN" sz="2600" b="1" dirty="0" smtClean="0">
                      <a:solidFill>
                        <a:srgbClr val="0070C0"/>
                      </a:solidFill>
                      <a:latin typeface="楷体" pitchFamily="49" charset="-122"/>
                      <a:ea typeface="楷体" pitchFamily="49" charset="-122"/>
                    </a:rPr>
                    <a:t>(1024</a:t>
                  </a:r>
                  <a:r>
                    <a:rPr lang="zh-CN" altLang="en-US" sz="2600" b="1" dirty="0" smtClean="0">
                      <a:solidFill>
                        <a:srgbClr val="0070C0"/>
                      </a:solidFill>
                      <a:latin typeface="楷体" pitchFamily="49" charset="-122"/>
                      <a:ea typeface="楷体" pitchFamily="49" charset="-122"/>
                    </a:rPr>
                    <a:t>个字</a:t>
                  </a:r>
                  <a:r>
                    <a:rPr lang="en-US" altLang="zh-CN" sz="2600" b="1" dirty="0" smtClean="0">
                      <a:solidFill>
                        <a:srgbClr val="0070C0"/>
                      </a:solidFill>
                      <a:latin typeface="楷体" pitchFamily="49" charset="-122"/>
                      <a:ea typeface="楷体" pitchFamily="49" charset="-122"/>
                    </a:rPr>
                    <a:t>)</a:t>
                  </a:r>
                </a:p>
                <a:p>
                  <a:pPr marL="342900" indent="-342900">
                    <a:buFont typeface="Arial" pitchFamily="34" charset="0"/>
                    <a:buChar char="•"/>
                  </a:pPr>
                  <a:r>
                    <a:rPr lang="zh-CN" altLang="en-US" b="1" u="sng" dirty="0" smtClean="0">
                      <a:solidFill>
                        <a:srgbClr val="0070C0"/>
                      </a:solidFill>
                      <a:latin typeface="楷体" pitchFamily="49" charset="-122"/>
                      <a:ea typeface="楷体" pitchFamily="49" charset="-122"/>
                    </a:rPr>
                    <a:t>用</a:t>
                  </a:r>
                  <a:r>
                    <a:rPr lang="zh-CN" altLang="en-US" b="1" u="sng" dirty="0">
                      <a:solidFill>
                        <a:srgbClr val="0070C0"/>
                      </a:solidFill>
                      <a:latin typeface="楷体" pitchFamily="49" charset="-122"/>
                      <a:ea typeface="楷体" pitchFamily="49" charset="-122"/>
                    </a:rPr>
                    <a:t>一个</a:t>
                  </a:r>
                  <a:r>
                    <a:rPr lang="en-US" altLang="zh-CN" b="1" u="sng" dirty="0" smtClean="0">
                      <a:solidFill>
                        <a:srgbClr val="0070C0"/>
                      </a:solidFill>
                      <a:latin typeface="楷体" pitchFamily="49" charset="-122"/>
                      <a:ea typeface="楷体" pitchFamily="49" charset="-122"/>
                    </a:rPr>
                    <a:t>10x1024</a:t>
                  </a:r>
                  <a:r>
                    <a:rPr lang="zh-CN" altLang="en-US" b="1" u="sng" dirty="0" smtClean="0">
                      <a:solidFill>
                        <a:srgbClr val="0070C0"/>
                      </a:solidFill>
                      <a:latin typeface="楷体" pitchFamily="49" charset="-122"/>
                      <a:ea typeface="楷体" pitchFamily="49" charset="-122"/>
                    </a:rPr>
                    <a:t>译码器</a:t>
                  </a:r>
                  <a:r>
                    <a:rPr lang="zh-CN" altLang="en-US" dirty="0" smtClean="0">
                      <a:solidFill>
                        <a:srgbClr val="0070C0"/>
                      </a:solidFill>
                      <a:latin typeface="楷体" pitchFamily="49" charset="-122"/>
                      <a:ea typeface="楷体" pitchFamily="49" charset="-122"/>
                    </a:rPr>
                    <a:t>：</a:t>
                  </a:r>
                  <a:r>
                    <a:rPr lang="en-US" altLang="zh-CN" dirty="0" smtClean="0">
                      <a:solidFill>
                        <a:srgbClr val="0070C0"/>
                      </a:solidFill>
                      <a:latin typeface="楷体" pitchFamily="49" charset="-122"/>
                      <a:ea typeface="楷体" pitchFamily="49" charset="-122"/>
                    </a:rPr>
                    <a:t/>
                  </a:r>
                  <a:br>
                    <a:rPr lang="en-US" altLang="zh-CN" dirty="0" smtClean="0">
                      <a:solidFill>
                        <a:srgbClr val="0070C0"/>
                      </a:solidFill>
                      <a:latin typeface="楷体" pitchFamily="49" charset="-122"/>
                      <a:ea typeface="楷体" pitchFamily="49" charset="-122"/>
                    </a:rPr>
                  </a:br>
                  <a:r>
                    <a:rPr lang="zh-CN" altLang="en-US" dirty="0" smtClean="0">
                      <a:solidFill>
                        <a:srgbClr val="0070C0"/>
                      </a:solidFill>
                      <a:latin typeface="楷体" pitchFamily="49" charset="-122"/>
                      <a:ea typeface="楷体" pitchFamily="49" charset="-122"/>
                    </a:rPr>
                    <a:t>需要</a:t>
                  </a:r>
                  <a:r>
                    <a:rPr lang="en-US" altLang="zh-CN" b="1" dirty="0" smtClean="0">
                      <a:solidFill>
                        <a:srgbClr val="FF0000"/>
                      </a:solidFill>
                      <a:latin typeface="楷体" pitchFamily="49" charset="-122"/>
                      <a:ea typeface="楷体" pitchFamily="49" charset="-122"/>
                    </a:rPr>
                    <a:t>1024</a:t>
                  </a:r>
                  <a:r>
                    <a:rPr lang="zh-CN" altLang="en-US" b="1" dirty="0" smtClean="0">
                      <a:solidFill>
                        <a:srgbClr val="00B050"/>
                      </a:solidFill>
                      <a:latin typeface="楷体" pitchFamily="49" charset="-122"/>
                      <a:ea typeface="楷体" pitchFamily="49" charset="-122"/>
                    </a:rPr>
                    <a:t>个与门</a:t>
                  </a:r>
                  <a:r>
                    <a:rPr lang="zh-CN" altLang="en-US" dirty="0" smtClean="0">
                      <a:solidFill>
                        <a:srgbClr val="0070C0"/>
                      </a:solidFill>
                      <a:latin typeface="楷体" pitchFamily="49" charset="-122"/>
                      <a:ea typeface="楷体" pitchFamily="49" charset="-122"/>
                    </a:rPr>
                    <a:t>，</a:t>
                  </a:r>
                  <a:r>
                    <a:rPr lang="en-US" altLang="zh-CN" dirty="0" smtClean="0">
                      <a:solidFill>
                        <a:srgbClr val="0070C0"/>
                      </a:solidFill>
                      <a:latin typeface="楷体" pitchFamily="49" charset="-122"/>
                      <a:ea typeface="楷体" pitchFamily="49" charset="-122"/>
                    </a:rPr>
                    <a:t/>
                  </a:r>
                  <a:br>
                    <a:rPr lang="en-US" altLang="zh-CN" dirty="0" smtClean="0">
                      <a:solidFill>
                        <a:srgbClr val="0070C0"/>
                      </a:solidFill>
                      <a:latin typeface="楷体" pitchFamily="49" charset="-122"/>
                      <a:ea typeface="楷体" pitchFamily="49" charset="-122"/>
                    </a:rPr>
                  </a:br>
                  <a:r>
                    <a:rPr lang="zh-CN" altLang="en-US" dirty="0" smtClean="0">
                      <a:solidFill>
                        <a:srgbClr val="0070C0"/>
                      </a:solidFill>
                      <a:latin typeface="楷体" pitchFamily="49" charset="-122"/>
                      <a:ea typeface="楷体" pitchFamily="49" charset="-122"/>
                    </a:rPr>
                    <a:t>每个与门有</a:t>
                  </a:r>
                  <a:r>
                    <a:rPr lang="en-US" altLang="zh-CN" dirty="0" smtClean="0">
                      <a:solidFill>
                        <a:srgbClr val="0070C0"/>
                      </a:solidFill>
                      <a:latin typeface="楷体" pitchFamily="49" charset="-122"/>
                      <a:ea typeface="楷体" pitchFamily="49" charset="-122"/>
                    </a:rPr>
                    <a:t>10</a:t>
                  </a:r>
                  <a:r>
                    <a:rPr lang="zh-CN" altLang="en-US" dirty="0" smtClean="0">
                      <a:solidFill>
                        <a:srgbClr val="0070C0"/>
                      </a:solidFill>
                      <a:latin typeface="楷体" pitchFamily="49" charset="-122"/>
                      <a:ea typeface="楷体" pitchFamily="49" charset="-122"/>
                    </a:rPr>
                    <a:t>个输入端。</a:t>
                  </a:r>
                  <a:endParaRPr lang="en-US" altLang="zh-CN" dirty="0" smtClean="0">
                    <a:solidFill>
                      <a:srgbClr val="0070C0"/>
                    </a:solidFill>
                    <a:latin typeface="楷体" pitchFamily="49" charset="-122"/>
                    <a:ea typeface="楷体" pitchFamily="49" charset="-122"/>
                  </a:endParaRPr>
                </a:p>
                <a:p>
                  <a:pPr marL="342900" indent="-342900">
                    <a:buFont typeface="Arial" pitchFamily="34" charset="0"/>
                    <a:buChar char="•"/>
                  </a:pPr>
                  <a:r>
                    <a:rPr lang="zh-CN" altLang="en-US" b="1" u="sng" dirty="0" smtClean="0">
                      <a:solidFill>
                        <a:srgbClr val="0070C0"/>
                      </a:solidFill>
                      <a:latin typeface="楷体" pitchFamily="49" charset="-122"/>
                      <a:ea typeface="楷体" pitchFamily="49" charset="-122"/>
                    </a:rPr>
                    <a:t>用两个</a:t>
                  </a:r>
                  <a:r>
                    <a:rPr lang="en-US" altLang="zh-CN" b="1" u="sng" dirty="0" smtClean="0">
                      <a:solidFill>
                        <a:srgbClr val="0070C0"/>
                      </a:solidFill>
                      <a:latin typeface="楷体" pitchFamily="49" charset="-122"/>
                      <a:ea typeface="楷体" pitchFamily="49" charset="-122"/>
                    </a:rPr>
                    <a:t>5x32</a:t>
                  </a:r>
                  <a:r>
                    <a:rPr lang="zh-CN" altLang="en-US" b="1" u="sng" dirty="0" smtClean="0">
                      <a:solidFill>
                        <a:srgbClr val="0070C0"/>
                      </a:solidFill>
                      <a:latin typeface="楷体" pitchFamily="49" charset="-122"/>
                      <a:ea typeface="楷体" pitchFamily="49" charset="-122"/>
                    </a:rPr>
                    <a:t>译码器</a:t>
                  </a:r>
                  <a:r>
                    <a:rPr lang="zh-CN" altLang="en-US" dirty="0" smtClean="0">
                      <a:solidFill>
                        <a:srgbClr val="0070C0"/>
                      </a:solidFill>
                      <a:latin typeface="楷体" pitchFamily="49" charset="-122"/>
                      <a:ea typeface="楷体" pitchFamily="49" charset="-122"/>
                    </a:rPr>
                    <a:t>：</a:t>
                  </a:r>
                  <a:r>
                    <a:rPr lang="en-US" altLang="zh-CN" dirty="0" smtClean="0">
                      <a:solidFill>
                        <a:srgbClr val="0070C0"/>
                      </a:solidFill>
                      <a:latin typeface="楷体" pitchFamily="49" charset="-122"/>
                      <a:ea typeface="楷体" pitchFamily="49" charset="-122"/>
                    </a:rPr>
                    <a:t/>
                  </a:r>
                  <a:br>
                    <a:rPr lang="en-US" altLang="zh-CN" dirty="0" smtClean="0">
                      <a:solidFill>
                        <a:srgbClr val="0070C0"/>
                      </a:solidFill>
                      <a:latin typeface="楷体" pitchFamily="49" charset="-122"/>
                      <a:ea typeface="楷体" pitchFamily="49" charset="-122"/>
                    </a:rPr>
                  </a:br>
                  <a:r>
                    <a:rPr lang="zh-CN" altLang="en-US" dirty="0" smtClean="0">
                      <a:solidFill>
                        <a:srgbClr val="0070C0"/>
                      </a:solidFill>
                      <a:latin typeface="楷体" pitchFamily="49" charset="-122"/>
                      <a:ea typeface="楷体" pitchFamily="49" charset="-122"/>
                    </a:rPr>
                    <a:t>需要</a:t>
                  </a:r>
                  <a:r>
                    <a:rPr lang="en-US" altLang="zh-CN" dirty="0" smtClean="0">
                      <a:solidFill>
                        <a:srgbClr val="0070C0"/>
                      </a:solidFill>
                      <a:latin typeface="楷体" pitchFamily="49" charset="-122"/>
                      <a:ea typeface="楷体" pitchFamily="49" charset="-122"/>
                    </a:rPr>
                    <a:t>32x2=</a:t>
                  </a:r>
                  <a:r>
                    <a:rPr lang="en-US" altLang="zh-CN" b="1" dirty="0" smtClean="0">
                      <a:solidFill>
                        <a:srgbClr val="FF0000"/>
                      </a:solidFill>
                      <a:latin typeface="楷体" pitchFamily="49" charset="-122"/>
                      <a:ea typeface="楷体" pitchFamily="49" charset="-122"/>
                    </a:rPr>
                    <a:t>64</a:t>
                  </a:r>
                  <a:r>
                    <a:rPr lang="zh-CN" altLang="en-US" b="1" dirty="0" smtClean="0">
                      <a:solidFill>
                        <a:srgbClr val="00B050"/>
                      </a:solidFill>
                      <a:latin typeface="楷体" pitchFamily="49" charset="-122"/>
                      <a:ea typeface="楷体" pitchFamily="49" charset="-122"/>
                    </a:rPr>
                    <a:t>个与门</a:t>
                  </a:r>
                  <a:r>
                    <a:rPr lang="zh-CN" altLang="en-US" dirty="0" smtClean="0">
                      <a:solidFill>
                        <a:srgbClr val="0070C0"/>
                      </a:solidFill>
                      <a:latin typeface="楷体" pitchFamily="49" charset="-122"/>
                      <a:ea typeface="楷体" pitchFamily="49" charset="-122"/>
                    </a:rPr>
                    <a:t>，</a:t>
                  </a:r>
                  <a:r>
                    <a:rPr lang="en-US" altLang="zh-CN" dirty="0" smtClean="0">
                      <a:solidFill>
                        <a:srgbClr val="0070C0"/>
                      </a:solidFill>
                      <a:latin typeface="楷体" pitchFamily="49" charset="-122"/>
                      <a:ea typeface="楷体" pitchFamily="49" charset="-122"/>
                    </a:rPr>
                    <a:t/>
                  </a:r>
                  <a:br>
                    <a:rPr lang="en-US" altLang="zh-CN" dirty="0" smtClean="0">
                      <a:solidFill>
                        <a:srgbClr val="0070C0"/>
                      </a:solidFill>
                      <a:latin typeface="楷体" pitchFamily="49" charset="-122"/>
                      <a:ea typeface="楷体" pitchFamily="49" charset="-122"/>
                    </a:rPr>
                  </a:br>
                  <a:r>
                    <a:rPr lang="zh-CN" altLang="en-US" dirty="0" smtClean="0">
                      <a:solidFill>
                        <a:srgbClr val="0070C0"/>
                      </a:solidFill>
                      <a:latin typeface="楷体" pitchFamily="49" charset="-122"/>
                      <a:ea typeface="楷体" pitchFamily="49" charset="-122"/>
                    </a:rPr>
                    <a:t>每个与门有</a:t>
                  </a:r>
                  <a:r>
                    <a:rPr lang="en-US" altLang="zh-CN" dirty="0" smtClean="0">
                      <a:solidFill>
                        <a:srgbClr val="0070C0"/>
                      </a:solidFill>
                      <a:latin typeface="楷体" pitchFamily="49" charset="-122"/>
                      <a:ea typeface="楷体" pitchFamily="49" charset="-122"/>
                    </a:rPr>
                    <a:t>5</a:t>
                  </a:r>
                  <a:r>
                    <a:rPr lang="zh-CN" altLang="en-US" dirty="0" smtClean="0">
                      <a:solidFill>
                        <a:srgbClr val="0070C0"/>
                      </a:solidFill>
                      <a:latin typeface="楷体" pitchFamily="49" charset="-122"/>
                      <a:ea typeface="楷体" pitchFamily="49" charset="-122"/>
                    </a:rPr>
                    <a:t>个输入端。</a:t>
                  </a:r>
                  <a:endParaRPr lang="zh-CN" altLang="en-US" dirty="0">
                    <a:solidFill>
                      <a:srgbClr val="0070C0"/>
                    </a:solidFill>
                    <a:latin typeface="楷体" pitchFamily="49" charset="-122"/>
                    <a:ea typeface="楷体" pitchFamily="49" charset="-122"/>
                  </a:endParaRPr>
                </a:p>
              </p:txBody>
            </p:sp>
          </mc:Choice>
          <mc:Fallback xmlns="">
            <p:sp>
              <p:nvSpPr>
                <p:cNvPr id="7" name="TextBox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520" y="4104942"/>
                  <a:ext cx="4802918" cy="2708434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l="-2284" t="-2472" r="-1396" b="-404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内容占位符 1"/>
                <p:cNvSpPr txBox="1">
                  <a:spLocks/>
                </p:cNvSpPr>
                <p:nvPr/>
              </p:nvSpPr>
              <p:spPr bwMode="auto">
                <a:xfrm>
                  <a:off x="8992" y="2313448"/>
                  <a:ext cx="6099024" cy="205165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lvl1pPr marL="342900" indent="-3429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folHlink"/>
                    </a:buClr>
                    <a:buSzPct val="60000"/>
                    <a:buFont typeface="Wingdings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55000"/>
                    <a:buFont typeface="Wingdings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2pPr>
                  <a:lvl3pPr marL="11430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folHlink"/>
                    </a:buClr>
                    <a:buSzPct val="50000"/>
                    <a:buFont typeface="Wingdings" pitchFamily="2" charset="2"/>
                    <a:buChar char="n"/>
                    <a:defRPr kumimoji="1" sz="24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3pPr>
                  <a:lvl4pPr marL="16002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55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4pPr>
                  <a:lvl5pPr marL="20574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5pPr>
                  <a:lvl6pPr marL="2514600" indent="-228600" algn="l" rtl="0"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6pPr>
                  <a:lvl7pPr marL="2971800" indent="-228600" algn="l" rtl="0"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7pPr>
                  <a:lvl8pPr marL="3429000" indent="-228600" algn="l" rtl="0"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8pPr>
                  <a:lvl9pPr marL="3886200" indent="-228600" algn="l" rtl="0"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9pPr>
                </a:lstStyle>
                <a:p>
                  <a:r>
                    <a:rPr lang="zh-CN" altLang="en-US" sz="2800" dirty="0" smtClean="0"/>
                    <a:t>采用</a:t>
                  </a:r>
                  <a:r>
                    <a:rPr lang="zh-CN" altLang="en-US" sz="2800" b="1" dirty="0" smtClean="0">
                      <a:solidFill>
                        <a:srgbClr val="FF0000"/>
                      </a:solidFill>
                      <a:latin typeface="楷体" pitchFamily="49" charset="-122"/>
                      <a:ea typeface="楷体" pitchFamily="49" charset="-122"/>
                    </a:rPr>
                    <a:t>二维译码</a:t>
                  </a:r>
                  <a:r>
                    <a:rPr lang="zh-CN" altLang="en-US" sz="2800" dirty="0" smtClean="0"/>
                    <a:t>可以节省门数量。</a:t>
                  </a:r>
                  <a:endParaRPr lang="en-US" altLang="zh-CN" sz="2800" dirty="0" smtClean="0"/>
                </a:p>
                <a:p>
                  <a:pPr lvl="1"/>
                  <a:r>
                    <a:rPr lang="zh-CN" altLang="en-US" sz="2400" dirty="0" smtClean="0"/>
                    <a:t>存储单元排成方形阵列</a:t>
                  </a:r>
                  <a:endParaRPr lang="en-US" altLang="zh-CN" sz="2400" dirty="0" smtClean="0"/>
                </a:p>
                <a:p>
                  <a:pPr lvl="1"/>
                  <a:r>
                    <a:rPr lang="zh-CN" altLang="en-US" sz="2400" dirty="0" smtClean="0"/>
                    <a:t>使用两个</a:t>
                  </a:r>
                  <a14:m>
                    <m:oMath xmlns:m="http://schemas.openxmlformats.org/officeDocument/2006/math">
                      <m:r>
                        <a:rPr lang="en-US" altLang="zh-CN" sz="2400" i="1">
                          <a:latin typeface="Cambria Math"/>
                        </a:rPr>
                        <m:t>𝑘</m:t>
                      </m:r>
                      <m:r>
                        <a:rPr lang="en-US" altLang="zh-CN" sz="2400" i="1" smtClean="0">
                          <a:latin typeface="Cambria Math"/>
                        </a:rPr>
                        <m:t>/2</m:t>
                      </m:r>
                    </m:oMath>
                  </a14:m>
                  <a:r>
                    <a:rPr lang="zh-CN" altLang="en-US" sz="2400" dirty="0" smtClean="0"/>
                    <a:t>输入译码器</a:t>
                  </a:r>
                  <a:endParaRPr lang="en-US" altLang="zh-CN" sz="2400" dirty="0" smtClean="0"/>
                </a:p>
                <a:p>
                  <a:pPr lvl="1"/>
                  <a:r>
                    <a:rPr lang="zh-CN" altLang="en-US" sz="2400" dirty="0"/>
                    <a:t>一</a:t>
                  </a:r>
                  <a:r>
                    <a:rPr lang="zh-CN" altLang="en-US" sz="2400" dirty="0" smtClean="0"/>
                    <a:t>个行选择、一个列选择</a:t>
                  </a:r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9" name="内容占位符 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8992" y="2313448"/>
                  <a:ext cx="6099024" cy="2051656"/>
                </a:xfrm>
                <a:prstGeom prst="rect">
                  <a:avLst/>
                </a:prstGeom>
                <a:blipFill rotWithShape="1">
                  <a:blip r:embed="rId8"/>
                  <a:stretch>
                    <a:fillRect l="-400" t="-3571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828850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30" name="Picture 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896" y="2291846"/>
            <a:ext cx="5478356" cy="45396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8768" y="921972"/>
            <a:ext cx="9036496" cy="5387348"/>
          </a:xfrm>
        </p:spPr>
        <p:txBody>
          <a:bodyPr/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zh-CN" altLang="en-US" sz="2600" dirty="0" smtClean="0"/>
              <a:t>大容量</a:t>
            </a:r>
            <a:r>
              <a:rPr lang="en-US" altLang="zh-CN" sz="2600" dirty="0" smtClean="0"/>
              <a:t>RAM</a:t>
            </a:r>
            <a:r>
              <a:rPr lang="zh-CN" altLang="en-US" sz="2600" dirty="0" smtClean="0"/>
              <a:t>地址译码需要设计成多个二维阵列。</a:t>
            </a:r>
            <a:endParaRPr lang="en-US" altLang="zh-CN" sz="2600" dirty="0" smtClean="0"/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zh-CN" altLang="en-US" sz="2600" dirty="0" smtClean="0"/>
              <a:t>为了减少</a:t>
            </a:r>
            <a:r>
              <a:rPr lang="en-US" altLang="zh-CN" sz="2600" dirty="0" smtClean="0"/>
              <a:t>IC</a:t>
            </a:r>
            <a:r>
              <a:rPr lang="zh-CN" altLang="en-US" sz="2600" dirty="0" smtClean="0"/>
              <a:t>封装中的引脚个数，需要采用</a:t>
            </a:r>
            <a:r>
              <a:rPr lang="zh-CN" altLang="en-US" sz="2600" dirty="0" smtClean="0">
                <a:solidFill>
                  <a:srgbClr val="FF0000"/>
                </a:solidFill>
              </a:rPr>
              <a:t>地址复用</a:t>
            </a:r>
            <a:r>
              <a:rPr lang="zh-CN" altLang="en-US" sz="2600" dirty="0" smtClean="0"/>
              <a:t>技术。</a:t>
            </a:r>
            <a:endParaRPr lang="en-US" altLang="zh-CN" sz="2600" dirty="0" smtClean="0"/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zh-CN" altLang="en-US" sz="2600" b="1" dirty="0" smtClean="0">
                <a:solidFill>
                  <a:srgbClr val="FF0000"/>
                </a:solidFill>
              </a:rPr>
              <a:t>地址复用</a:t>
            </a:r>
            <a:r>
              <a:rPr lang="zh-CN" altLang="en-US" sz="2600" dirty="0" smtClean="0"/>
              <a:t>：</a:t>
            </a:r>
            <a:r>
              <a:rPr lang="en-US" altLang="zh-CN" sz="2600" dirty="0" smtClean="0"/>
              <a:t/>
            </a:r>
            <a:br>
              <a:rPr lang="en-US" altLang="zh-CN" sz="2600" dirty="0" smtClean="0"/>
            </a:br>
            <a:r>
              <a:rPr lang="zh-CN" altLang="en-US" sz="2600" dirty="0" smtClean="0"/>
              <a:t>地址分为行、列两个部分，</a:t>
            </a:r>
            <a:r>
              <a:rPr lang="en-US" altLang="zh-CN" sz="2600" dirty="0" smtClean="0"/>
              <a:t/>
            </a:r>
            <a:br>
              <a:rPr lang="en-US" altLang="zh-CN" sz="2600" dirty="0" smtClean="0"/>
            </a:br>
            <a:r>
              <a:rPr lang="zh-CN" altLang="en-US" sz="2600" b="1" dirty="0" smtClean="0">
                <a:solidFill>
                  <a:srgbClr val="FF0000"/>
                </a:solidFill>
              </a:rPr>
              <a:t>先</a:t>
            </a:r>
            <a:r>
              <a:rPr lang="zh-CN" altLang="en-US" sz="2600" dirty="0" smtClean="0"/>
              <a:t>将</a:t>
            </a:r>
            <a:r>
              <a:rPr lang="zh-CN" altLang="en-US" sz="2600" b="1" dirty="0" smtClean="0"/>
              <a:t>行地址</a:t>
            </a:r>
            <a:r>
              <a:rPr lang="zh-CN" altLang="en-US" sz="2600" dirty="0" smtClean="0"/>
              <a:t>输入，</a:t>
            </a:r>
            <a:r>
              <a:rPr lang="en-US" altLang="zh-CN" sz="2600" dirty="0" smtClean="0"/>
              <a:t/>
            </a:r>
            <a:br>
              <a:rPr lang="en-US" altLang="zh-CN" sz="2600" dirty="0" smtClean="0"/>
            </a:br>
            <a:r>
              <a:rPr lang="zh-CN" altLang="en-US" sz="2600" b="1" dirty="0" smtClean="0">
                <a:solidFill>
                  <a:srgbClr val="FF0000"/>
                </a:solidFill>
              </a:rPr>
              <a:t>再</a:t>
            </a:r>
            <a:r>
              <a:rPr lang="zh-CN" altLang="en-US" sz="2600" dirty="0" smtClean="0"/>
              <a:t>将</a:t>
            </a:r>
            <a:r>
              <a:rPr lang="zh-CN" altLang="en-US" sz="2600" b="1" dirty="0" smtClean="0"/>
              <a:t>列地址</a:t>
            </a:r>
            <a:r>
              <a:rPr lang="zh-CN" altLang="en-US" sz="2600" dirty="0" smtClean="0"/>
              <a:t>输入。</a:t>
            </a:r>
            <a:r>
              <a:rPr lang="en-US" altLang="zh-CN" sz="2600" dirty="0" smtClean="0"/>
              <a:t/>
            </a:r>
            <a:br>
              <a:rPr lang="en-US" altLang="zh-CN" sz="2600" dirty="0" smtClean="0"/>
            </a:br>
            <a:r>
              <a:rPr lang="zh-CN" altLang="en-US" sz="2600" spc="-150" dirty="0" smtClean="0"/>
              <a:t>大大减少芯片封装面积</a:t>
            </a:r>
            <a:endParaRPr lang="en-US" altLang="zh-CN" sz="2600" spc="-150" dirty="0" smtClean="0"/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zh-CN" altLang="en-US" sz="2600" dirty="0" smtClean="0">
                <a:latin typeface="楷体" pitchFamily="49" charset="-122"/>
                <a:ea typeface="楷体" pitchFamily="49" charset="-122"/>
              </a:rPr>
              <a:t>例：</a:t>
            </a:r>
            <a:r>
              <a:rPr lang="en-US" altLang="zh-CN" sz="2600" dirty="0" smtClean="0"/>
              <a:t>2</a:t>
            </a:r>
            <a:r>
              <a:rPr lang="en-US" altLang="zh-CN" sz="2600" baseline="30000" dirty="0" smtClean="0"/>
              <a:t>16</a:t>
            </a:r>
            <a:r>
              <a:rPr lang="en-US" altLang="zh-CN" sz="2600" dirty="0" smtClean="0"/>
              <a:t>=64K</a:t>
            </a:r>
            <a:br>
              <a:rPr lang="en-US" altLang="zh-CN" sz="2600" dirty="0" smtClean="0"/>
            </a:br>
            <a:r>
              <a:rPr lang="zh-CN" altLang="en-US" sz="2600" dirty="0" smtClean="0">
                <a:latin typeface="楷体" pitchFamily="49" charset="-122"/>
                <a:ea typeface="楷体" pitchFamily="49" charset="-122"/>
              </a:rPr>
              <a:t>二维地址：</a:t>
            </a:r>
            <a:r>
              <a:rPr lang="en-US" altLang="zh-CN" sz="2600" dirty="0" smtClean="0">
                <a:latin typeface="楷体" pitchFamily="49" charset="-122"/>
                <a:ea typeface="楷体" pitchFamily="49" charset="-122"/>
              </a:rPr>
              <a:t>2</a:t>
            </a:r>
            <a:r>
              <a:rPr lang="en-US" altLang="zh-CN" sz="2600" baseline="30000" dirty="0" smtClean="0">
                <a:latin typeface="楷体" pitchFamily="49" charset="-122"/>
                <a:ea typeface="楷体" pitchFamily="49" charset="-122"/>
              </a:rPr>
              <a:t>8</a:t>
            </a:r>
            <a:r>
              <a:rPr lang="en-US" altLang="zh-CN" sz="2600" dirty="0" smtClean="0">
                <a:latin typeface="楷体" pitchFamily="49" charset="-122"/>
                <a:ea typeface="楷体" pitchFamily="49" charset="-122"/>
              </a:rPr>
              <a:t>=256</a:t>
            </a:r>
            <a:br>
              <a:rPr lang="en-US" altLang="zh-CN" sz="2600" dirty="0" smtClean="0">
                <a:latin typeface="楷体" pitchFamily="49" charset="-122"/>
                <a:ea typeface="楷体" pitchFamily="49" charset="-122"/>
              </a:rPr>
            </a:br>
            <a:r>
              <a:rPr lang="en-US" altLang="zh-CN" sz="2600" dirty="0" smtClean="0">
                <a:latin typeface="楷体" pitchFamily="49" charset="-122"/>
                <a:ea typeface="楷体" pitchFamily="49" charset="-122"/>
              </a:rPr>
              <a:t>2</a:t>
            </a:r>
            <a:r>
              <a:rPr lang="zh-CN" altLang="en-US" sz="2600" dirty="0" smtClean="0">
                <a:latin typeface="楷体" pitchFamily="49" charset="-122"/>
                <a:ea typeface="楷体" pitchFamily="49" charset="-122"/>
              </a:rPr>
              <a:t>个</a:t>
            </a:r>
            <a:r>
              <a:rPr lang="en-US" altLang="zh-CN" sz="2600" dirty="0" smtClean="0">
                <a:latin typeface="楷体" pitchFamily="49" charset="-122"/>
                <a:ea typeface="楷体" pitchFamily="49" charset="-122"/>
              </a:rPr>
              <a:t>8x256</a:t>
            </a:r>
            <a:r>
              <a:rPr lang="zh-CN" altLang="en-US" sz="2600" dirty="0" smtClean="0">
                <a:latin typeface="楷体" pitchFamily="49" charset="-122"/>
                <a:ea typeface="楷体" pitchFamily="49" charset="-122"/>
              </a:rPr>
              <a:t>译码器</a:t>
            </a:r>
            <a:r>
              <a:rPr lang="en-US" altLang="zh-CN" sz="2600" dirty="0" smtClean="0">
                <a:latin typeface="楷体" pitchFamily="49" charset="-122"/>
                <a:ea typeface="楷体" pitchFamily="49" charset="-122"/>
              </a:rPr>
              <a:t/>
            </a:r>
            <a:br>
              <a:rPr lang="en-US" altLang="zh-CN" sz="2600" dirty="0" smtClean="0">
                <a:latin typeface="楷体" pitchFamily="49" charset="-122"/>
                <a:ea typeface="楷体" pitchFamily="49" charset="-122"/>
              </a:rPr>
            </a:br>
            <a:r>
              <a:rPr lang="zh-CN" altLang="en-US" sz="2600" dirty="0" smtClean="0">
                <a:latin typeface="楷体" pitchFamily="49" charset="-122"/>
                <a:ea typeface="楷体" pitchFamily="49" charset="-122"/>
              </a:rPr>
              <a:t>分别作为行地址、</a:t>
            </a:r>
            <a:r>
              <a:rPr lang="en-US" altLang="zh-CN" sz="2600" dirty="0" smtClean="0">
                <a:latin typeface="楷体" pitchFamily="49" charset="-122"/>
                <a:ea typeface="楷体" pitchFamily="49" charset="-122"/>
              </a:rPr>
              <a:t/>
            </a:r>
            <a:br>
              <a:rPr lang="en-US" altLang="zh-CN" sz="2600" dirty="0" smtClean="0">
                <a:latin typeface="楷体" pitchFamily="49" charset="-122"/>
                <a:ea typeface="楷体" pitchFamily="49" charset="-122"/>
              </a:rPr>
            </a:br>
            <a:r>
              <a:rPr lang="zh-CN" altLang="en-US" sz="2600" dirty="0" smtClean="0">
                <a:latin typeface="楷体" pitchFamily="49" charset="-122"/>
                <a:ea typeface="楷体" pitchFamily="49" charset="-122"/>
              </a:rPr>
              <a:t>列地址选通信号。</a:t>
            </a:r>
            <a:endParaRPr lang="zh-CN" altLang="en-US" sz="2600" dirty="0"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27CFC5-7FD8-49A5-BC14-6A12B5DF6A48}" type="slidenum">
              <a:rPr lang="en-US" altLang="zh-CN" smtClean="0"/>
              <a:pPr>
                <a:defRPr/>
              </a:pPr>
              <a:t>52</a:t>
            </a:fld>
            <a:endParaRPr lang="en-US" altLang="zh-CN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 smtClean="0">
                <a:solidFill>
                  <a:srgbClr val="FF0000"/>
                </a:solidFill>
              </a:rPr>
              <a:t>地址复用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355976" y="2924944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800" dirty="0" smtClean="0">
                <a:latin typeface="楷体" pitchFamily="49" charset="-122"/>
                <a:ea typeface="楷体" pitchFamily="49" charset="-122"/>
              </a:rPr>
              <a:t>列地址选通信号</a:t>
            </a:r>
            <a:endParaRPr lang="zh-CN" altLang="en-US" sz="1800" dirty="0"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355976" y="3851756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800" dirty="0" smtClean="0">
                <a:latin typeface="楷体" pitchFamily="49" charset="-122"/>
                <a:ea typeface="楷体" pitchFamily="49" charset="-122"/>
              </a:rPr>
              <a:t>行地址选通信号</a:t>
            </a:r>
            <a:endParaRPr lang="zh-CN" altLang="en-US" sz="1800" dirty="0"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152433" y="6309320"/>
            <a:ext cx="272382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200" dirty="0" smtClean="0">
                <a:latin typeface="楷体" pitchFamily="49" charset="-122"/>
                <a:ea typeface="楷体" pitchFamily="49" charset="-122"/>
              </a:rPr>
              <a:t>64KB</a:t>
            </a:r>
            <a:r>
              <a:rPr lang="zh-CN" altLang="en-US" sz="2200" dirty="0" smtClean="0">
                <a:latin typeface="楷体" pitchFamily="49" charset="-122"/>
                <a:ea typeface="楷体" pitchFamily="49" charset="-122"/>
              </a:rPr>
              <a:t>的</a:t>
            </a:r>
            <a:r>
              <a:rPr lang="en-US" altLang="zh-CN" sz="2200" dirty="0" smtClean="0">
                <a:latin typeface="楷体" pitchFamily="49" charset="-122"/>
                <a:ea typeface="楷体" pitchFamily="49" charset="-122"/>
              </a:rPr>
              <a:t>DRAM</a:t>
            </a:r>
            <a:r>
              <a:rPr lang="zh-CN" altLang="en-US" sz="2200" dirty="0" smtClean="0">
                <a:latin typeface="楷体" pitchFamily="49" charset="-122"/>
                <a:ea typeface="楷体" pitchFamily="49" charset="-122"/>
              </a:rPr>
              <a:t>地址复用</a:t>
            </a:r>
            <a:endParaRPr lang="zh-CN" altLang="en-US" sz="2200" dirty="0">
              <a:latin typeface="楷体" pitchFamily="49" charset="-122"/>
              <a:ea typeface="楷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28490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4" descr="4-11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288" y="2645172"/>
            <a:ext cx="9001125" cy="42402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 descr="http://upload.wikimedia.org/wikipedia/commons/9/9b/Generic_DDR_Memory_%28Xytram%29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95" b="12448"/>
          <a:stretch/>
        </p:blipFill>
        <p:spPr bwMode="auto">
          <a:xfrm>
            <a:off x="935596" y="664768"/>
            <a:ext cx="7291862" cy="1980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/>
        </p:nvSpPr>
        <p:spPr>
          <a:xfrm>
            <a:off x="1277302" y="141548"/>
            <a:ext cx="660845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800" dirty="0" smtClean="0"/>
              <a:t>Generic DDR-266 Memory in the 184pin 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166802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9" name="Picture 4" descr="DD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136462" y="-668917"/>
            <a:ext cx="6833659" cy="8171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文本框 2"/>
          <p:cNvSpPr txBox="1"/>
          <p:nvPr/>
        </p:nvSpPr>
        <p:spPr>
          <a:xfrm>
            <a:off x="4139952" y="2924944"/>
            <a:ext cx="17956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800" b="1" spc="600" dirty="0" smtClean="0"/>
              <a:t>DDR</a:t>
            </a:r>
            <a:endParaRPr lang="zh-CN" altLang="en-US" sz="4800" b="1" spc="600" dirty="0"/>
          </a:p>
        </p:txBody>
      </p:sp>
      <p:sp>
        <p:nvSpPr>
          <p:cNvPr id="4" name="圆角矩形 3"/>
          <p:cNvSpPr/>
          <p:nvPr/>
        </p:nvSpPr>
        <p:spPr bwMode="auto">
          <a:xfrm>
            <a:off x="1403648" y="4581128"/>
            <a:ext cx="1440160" cy="576064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  <p:sp>
        <p:nvSpPr>
          <p:cNvPr id="7" name="圆角矩形 6"/>
          <p:cNvSpPr/>
          <p:nvPr/>
        </p:nvSpPr>
        <p:spPr bwMode="auto">
          <a:xfrm>
            <a:off x="1403648" y="1714500"/>
            <a:ext cx="6048672" cy="576064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/>
              <p:cNvSpPr/>
              <p:nvPr/>
            </p:nvSpPr>
            <p:spPr>
              <a:xfrm>
                <a:off x="4450085" y="3755941"/>
                <a:ext cx="1078949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i="1">
                          <a:solidFill>
                            <a:srgbClr val="0070C0"/>
                          </a:solidFill>
                          <a:latin typeface="Cambria Math"/>
                          <a:ea typeface="Cambria Math"/>
                        </a:rPr>
                        <m:t>2</m:t>
                      </m:r>
                      <m:r>
                        <a:rPr lang="en-US" altLang="zh-CN" sz="3200" i="1">
                          <a:solidFill>
                            <a:srgbClr val="0070C0"/>
                          </a:solidFill>
                          <a:latin typeface="Cambria Math"/>
                          <a:ea typeface="Cambria Math"/>
                        </a:rPr>
                        <m:t>𝐺𝐵</m:t>
                      </m:r>
                    </m:oMath>
                  </m:oMathPara>
                </a14:m>
                <a:endParaRPr lang="zh-CN" altLang="en-US" sz="3200" dirty="0"/>
              </a:p>
            </p:txBody>
          </p:sp>
        </mc:Choice>
        <mc:Fallback xmlns=""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0085" y="3755941"/>
                <a:ext cx="1078949" cy="58477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11545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07504" y="1052736"/>
            <a:ext cx="8928992" cy="60483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zh-CN" altLang="en-US" sz="2000" dirty="0" smtClean="0"/>
              <a:t>时钟信号点：</a:t>
            </a:r>
            <a:r>
              <a:rPr lang="en-US" altLang="zh-CN" sz="2000" dirty="0" smtClean="0"/>
              <a:t>184</a:t>
            </a:r>
            <a:r>
              <a:rPr lang="zh-CN" altLang="en-US" sz="2000" dirty="0" smtClean="0"/>
              <a:t>线</a:t>
            </a:r>
            <a:r>
              <a:rPr lang="en-US" altLang="zh-CN" sz="2000" dirty="0" smtClean="0"/>
              <a:t>DDR</a:t>
            </a:r>
            <a:r>
              <a:rPr lang="zh-CN" altLang="en-US" sz="2000" dirty="0" smtClean="0"/>
              <a:t>内存插槽中共有</a:t>
            </a:r>
            <a:r>
              <a:rPr lang="en-US" altLang="zh-CN" sz="2000" dirty="0" smtClean="0"/>
              <a:t>6</a:t>
            </a:r>
            <a:r>
              <a:rPr lang="zh-CN" altLang="en-US" sz="2000" dirty="0" smtClean="0"/>
              <a:t>个时钟信号点，分别位于</a:t>
            </a:r>
            <a:r>
              <a:rPr lang="en-US" altLang="zh-CN" sz="2000" dirty="0" smtClean="0"/>
              <a:t>16</a:t>
            </a:r>
            <a:r>
              <a:rPr lang="zh-CN" altLang="en-US" sz="2000" dirty="0" smtClean="0"/>
              <a:t>、</a:t>
            </a:r>
            <a:r>
              <a:rPr lang="en-US" altLang="zh-CN" sz="2000" dirty="0" smtClean="0"/>
              <a:t>17</a:t>
            </a:r>
            <a:r>
              <a:rPr lang="zh-CN" altLang="en-US" sz="2000" dirty="0" smtClean="0"/>
              <a:t>、</a:t>
            </a:r>
            <a:r>
              <a:rPr lang="en-US" altLang="zh-CN" sz="2000" dirty="0" smtClean="0"/>
              <a:t>75</a:t>
            </a:r>
            <a:r>
              <a:rPr lang="zh-CN" altLang="en-US" sz="2000" dirty="0" smtClean="0"/>
              <a:t>、</a:t>
            </a:r>
            <a:r>
              <a:rPr lang="en-US" altLang="zh-CN" sz="2000" dirty="0" smtClean="0"/>
              <a:t>76</a:t>
            </a:r>
            <a:r>
              <a:rPr lang="zh-CN" altLang="en-US" sz="2000" dirty="0" smtClean="0"/>
              <a:t>、</a:t>
            </a:r>
            <a:r>
              <a:rPr lang="en-US" altLang="zh-CN" sz="2000" dirty="0" smtClean="0"/>
              <a:t>137</a:t>
            </a:r>
            <a:r>
              <a:rPr lang="zh-CN" altLang="en-US" sz="2000" dirty="0" smtClean="0"/>
              <a:t>、</a:t>
            </a:r>
            <a:r>
              <a:rPr lang="en-US" altLang="zh-CN" sz="2000" dirty="0" smtClean="0"/>
              <a:t>138</a:t>
            </a:r>
            <a:r>
              <a:rPr lang="zh-CN" altLang="en-US" sz="2000" dirty="0" smtClean="0"/>
              <a:t>针脚。</a:t>
            </a:r>
          </a:p>
          <a:p>
            <a:pPr eaLnBrk="1" hangingPunct="1"/>
            <a:r>
              <a:rPr lang="zh-CN" altLang="en-US" sz="2000" dirty="0" smtClean="0"/>
              <a:t>电压信号点：</a:t>
            </a:r>
            <a:r>
              <a:rPr lang="en-US" altLang="zh-CN" sz="2000" dirty="0" smtClean="0"/>
              <a:t>184</a:t>
            </a:r>
            <a:r>
              <a:rPr lang="zh-CN" altLang="en-US" sz="2000" dirty="0" smtClean="0"/>
              <a:t>线</a:t>
            </a:r>
            <a:r>
              <a:rPr lang="en-US" altLang="zh-CN" sz="2000" dirty="0" smtClean="0"/>
              <a:t>DDR</a:t>
            </a:r>
            <a:r>
              <a:rPr lang="zh-CN" altLang="en-US" sz="2000" dirty="0" smtClean="0"/>
              <a:t>内存插槽只有一种电压：</a:t>
            </a:r>
            <a:r>
              <a:rPr lang="en-US" altLang="zh-CN" sz="2000" dirty="0" smtClean="0"/>
              <a:t>+2.5V</a:t>
            </a:r>
            <a:r>
              <a:rPr lang="zh-CN" altLang="en-US" sz="2000" dirty="0" smtClean="0"/>
              <a:t>。</a:t>
            </a:r>
            <a:r>
              <a:rPr lang="en-US" altLang="zh-CN" sz="2000" dirty="0" smtClean="0"/>
              <a:t/>
            </a:r>
            <a:br>
              <a:rPr lang="en-US" altLang="zh-CN" sz="2000" dirty="0" smtClean="0"/>
            </a:br>
            <a:r>
              <a:rPr lang="zh-CN" altLang="en-US" sz="2000" dirty="0" smtClean="0"/>
              <a:t>分别位于</a:t>
            </a:r>
            <a:r>
              <a:rPr lang="en-US" altLang="zh-CN" sz="2000" dirty="0" smtClean="0"/>
              <a:t>7</a:t>
            </a:r>
            <a:r>
              <a:rPr lang="zh-CN" altLang="en-US" sz="2000" dirty="0" smtClean="0"/>
              <a:t>、</a:t>
            </a:r>
            <a:r>
              <a:rPr lang="en-US" altLang="zh-CN" sz="2000" dirty="0" smtClean="0"/>
              <a:t>15</a:t>
            </a:r>
            <a:r>
              <a:rPr lang="zh-CN" altLang="en-US" sz="2000" dirty="0" smtClean="0"/>
              <a:t>、</a:t>
            </a:r>
            <a:r>
              <a:rPr lang="en-US" altLang="zh-CN" sz="2000" dirty="0" smtClean="0"/>
              <a:t>22</a:t>
            </a:r>
            <a:r>
              <a:rPr lang="zh-CN" altLang="en-US" sz="2000" dirty="0" smtClean="0"/>
              <a:t>、</a:t>
            </a:r>
            <a:r>
              <a:rPr lang="en-US" altLang="zh-CN" sz="2000" dirty="0" smtClean="0"/>
              <a:t>30</a:t>
            </a:r>
            <a:r>
              <a:rPr lang="zh-CN" altLang="en-US" sz="2000" dirty="0" smtClean="0"/>
              <a:t>、</a:t>
            </a:r>
            <a:r>
              <a:rPr lang="en-US" altLang="zh-CN" sz="2000" dirty="0" smtClean="0"/>
              <a:t>38</a:t>
            </a:r>
            <a:r>
              <a:rPr lang="zh-CN" altLang="en-US" sz="2000" dirty="0" smtClean="0"/>
              <a:t>、、</a:t>
            </a:r>
            <a:r>
              <a:rPr lang="en-US" altLang="zh-CN" sz="2000" dirty="0" smtClean="0"/>
              <a:t>46</a:t>
            </a:r>
            <a:r>
              <a:rPr lang="zh-CN" altLang="en-US" sz="2000" dirty="0" smtClean="0"/>
              <a:t>、</a:t>
            </a:r>
            <a:r>
              <a:rPr lang="en-US" altLang="zh-CN" sz="2000" dirty="0" smtClean="0"/>
              <a:t>54</a:t>
            </a:r>
            <a:r>
              <a:rPr lang="zh-CN" altLang="en-US" sz="2000" dirty="0" smtClean="0"/>
              <a:t>、</a:t>
            </a:r>
            <a:r>
              <a:rPr lang="en-US" altLang="zh-CN" sz="2000" dirty="0" smtClean="0"/>
              <a:t>62</a:t>
            </a:r>
            <a:r>
              <a:rPr lang="zh-CN" altLang="en-US" sz="2000" dirty="0" smtClean="0"/>
              <a:t>、</a:t>
            </a:r>
            <a:r>
              <a:rPr lang="en-US" altLang="zh-CN" sz="2000" dirty="0" smtClean="0"/>
              <a:t>70</a:t>
            </a:r>
            <a:r>
              <a:rPr lang="zh-CN" altLang="en-US" sz="2000" dirty="0" smtClean="0"/>
              <a:t>、</a:t>
            </a:r>
            <a:r>
              <a:rPr lang="en-US" altLang="zh-CN" sz="2000" dirty="0" smtClean="0"/>
              <a:t>77</a:t>
            </a:r>
            <a:r>
              <a:rPr lang="zh-CN" altLang="en-US" sz="2000" dirty="0" smtClean="0"/>
              <a:t>、</a:t>
            </a:r>
            <a:r>
              <a:rPr lang="en-US" altLang="zh-CN" sz="2000" dirty="0" smtClean="0"/>
              <a:t>85</a:t>
            </a:r>
            <a:r>
              <a:rPr lang="zh-CN" altLang="en-US" sz="2000" dirty="0" smtClean="0"/>
              <a:t>、</a:t>
            </a:r>
            <a:r>
              <a:rPr lang="en-US" altLang="zh-CN" sz="2000" dirty="0" smtClean="0"/>
              <a:t>96</a:t>
            </a:r>
            <a:r>
              <a:rPr lang="zh-CN" altLang="en-US" sz="2000" dirty="0" smtClean="0"/>
              <a:t>、</a:t>
            </a:r>
            <a:r>
              <a:rPr lang="en-US" altLang="zh-CN" sz="2000" dirty="0" smtClean="0"/>
              <a:t>104</a:t>
            </a:r>
            <a:r>
              <a:rPr lang="zh-CN" altLang="en-US" sz="2000" dirty="0" smtClean="0"/>
              <a:t>、</a:t>
            </a:r>
            <a:r>
              <a:rPr lang="en-US" altLang="zh-CN" sz="2000" dirty="0" smtClean="0"/>
              <a:t>108</a:t>
            </a:r>
            <a:r>
              <a:rPr lang="zh-CN" altLang="en-US" sz="2000" dirty="0" smtClean="0"/>
              <a:t>、</a:t>
            </a:r>
            <a:r>
              <a:rPr lang="en-US" altLang="zh-CN" sz="2000" dirty="0" smtClean="0"/>
              <a:t>112</a:t>
            </a:r>
            <a:r>
              <a:rPr lang="zh-CN" altLang="en-US" sz="2000" dirty="0" smtClean="0"/>
              <a:t>、</a:t>
            </a:r>
            <a:r>
              <a:rPr lang="en-US" altLang="zh-CN" sz="2000" dirty="0" smtClean="0"/>
              <a:t>120</a:t>
            </a:r>
            <a:r>
              <a:rPr lang="zh-CN" altLang="en-US" sz="2000" dirty="0" smtClean="0"/>
              <a:t>、</a:t>
            </a:r>
            <a:r>
              <a:rPr lang="en-US" altLang="zh-CN" sz="2000" dirty="0" smtClean="0"/>
              <a:t>128</a:t>
            </a:r>
            <a:r>
              <a:rPr lang="zh-CN" altLang="en-US" sz="2000" dirty="0" smtClean="0"/>
              <a:t>、</a:t>
            </a:r>
            <a:r>
              <a:rPr lang="en-US" altLang="zh-CN" sz="2000" dirty="0" smtClean="0"/>
              <a:t>136</a:t>
            </a:r>
            <a:r>
              <a:rPr lang="zh-CN" altLang="en-US" sz="2000" dirty="0" smtClean="0"/>
              <a:t>、</a:t>
            </a:r>
            <a:r>
              <a:rPr lang="en-US" altLang="zh-CN" sz="2000" dirty="0" smtClean="0"/>
              <a:t>143</a:t>
            </a:r>
            <a:r>
              <a:rPr lang="zh-CN" altLang="en-US" sz="2000" dirty="0" smtClean="0"/>
              <a:t>、</a:t>
            </a:r>
            <a:r>
              <a:rPr lang="en-US" altLang="zh-CN" sz="2000" dirty="0" smtClean="0"/>
              <a:t>148</a:t>
            </a:r>
            <a:r>
              <a:rPr lang="zh-CN" altLang="en-US" sz="2000" dirty="0" smtClean="0"/>
              <a:t>、</a:t>
            </a:r>
            <a:r>
              <a:rPr lang="en-US" altLang="zh-CN" sz="2000" dirty="0" smtClean="0"/>
              <a:t>156</a:t>
            </a:r>
            <a:r>
              <a:rPr lang="zh-CN" altLang="en-US" sz="2000" dirty="0" smtClean="0"/>
              <a:t>、</a:t>
            </a:r>
            <a:r>
              <a:rPr lang="en-US" altLang="zh-CN" sz="2000" dirty="0" smtClean="0"/>
              <a:t>164</a:t>
            </a:r>
            <a:r>
              <a:rPr lang="zh-CN" altLang="en-US" sz="2000" dirty="0" smtClean="0"/>
              <a:t>、</a:t>
            </a:r>
            <a:r>
              <a:rPr lang="en-US" altLang="zh-CN" sz="2000" dirty="0" smtClean="0"/>
              <a:t>168</a:t>
            </a:r>
            <a:r>
              <a:rPr lang="zh-CN" altLang="en-US" sz="2000" dirty="0" smtClean="0"/>
              <a:t>、</a:t>
            </a:r>
            <a:r>
              <a:rPr lang="en-US" altLang="zh-CN" sz="2000" dirty="0" smtClean="0"/>
              <a:t>172</a:t>
            </a:r>
            <a:r>
              <a:rPr lang="zh-CN" altLang="en-US" sz="2000" dirty="0" smtClean="0"/>
              <a:t>、</a:t>
            </a:r>
            <a:r>
              <a:rPr lang="en-US" altLang="zh-CN" sz="2000" dirty="0" smtClean="0"/>
              <a:t>180</a:t>
            </a:r>
            <a:r>
              <a:rPr lang="zh-CN" altLang="en-US" sz="2000" dirty="0" smtClean="0"/>
              <a:t>、</a:t>
            </a:r>
            <a:r>
              <a:rPr lang="en-US" altLang="zh-CN" sz="2000" dirty="0" smtClean="0"/>
              <a:t>184</a:t>
            </a:r>
            <a:r>
              <a:rPr lang="zh-CN" altLang="en-US" sz="2000" dirty="0" smtClean="0"/>
              <a:t>针脚。</a:t>
            </a:r>
          </a:p>
          <a:p>
            <a:pPr eaLnBrk="1" hangingPunct="1"/>
            <a:r>
              <a:rPr lang="en-US" altLang="zh-CN" sz="2800" dirty="0" smtClean="0">
                <a:solidFill>
                  <a:srgbClr val="FF0000"/>
                </a:solidFill>
              </a:rPr>
              <a:t>D</a:t>
            </a:r>
            <a:r>
              <a:rPr lang="en-US" altLang="zh-CN" sz="2800" baseline="-25000" dirty="0" smtClean="0">
                <a:solidFill>
                  <a:srgbClr val="FF0000"/>
                </a:solidFill>
              </a:rPr>
              <a:t>0</a:t>
            </a:r>
            <a:r>
              <a:rPr lang="en-US" altLang="zh-CN" sz="2800" dirty="0" smtClean="0">
                <a:solidFill>
                  <a:srgbClr val="FF0000"/>
                </a:solidFill>
              </a:rPr>
              <a:t>-D</a:t>
            </a:r>
            <a:r>
              <a:rPr lang="en-US" altLang="zh-CN" sz="2800" baseline="-25000" dirty="0" smtClean="0">
                <a:solidFill>
                  <a:srgbClr val="FF0000"/>
                </a:solidFill>
              </a:rPr>
              <a:t>63</a:t>
            </a:r>
            <a:r>
              <a:rPr lang="zh-CN" altLang="en-US" sz="2800" dirty="0" smtClean="0">
                <a:solidFill>
                  <a:srgbClr val="FF0000"/>
                </a:solidFill>
              </a:rPr>
              <a:t>：</a:t>
            </a:r>
            <a:r>
              <a:rPr lang="en-US" altLang="zh-CN" sz="2800" dirty="0" smtClean="0">
                <a:solidFill>
                  <a:srgbClr val="FF0000"/>
                </a:solidFill>
              </a:rPr>
              <a:t>64</a:t>
            </a:r>
            <a:r>
              <a:rPr lang="zh-CN" altLang="en-US" sz="2800" dirty="0" smtClean="0">
                <a:solidFill>
                  <a:srgbClr val="FF0000"/>
                </a:solidFill>
              </a:rPr>
              <a:t>条数据线</a:t>
            </a:r>
          </a:p>
          <a:p>
            <a:pPr eaLnBrk="1" hangingPunct="1"/>
            <a:r>
              <a:rPr lang="en-US" altLang="zh-CN" sz="2800" dirty="0" smtClean="0">
                <a:solidFill>
                  <a:srgbClr val="FF0000"/>
                </a:solidFill>
              </a:rPr>
              <a:t>A</a:t>
            </a:r>
            <a:r>
              <a:rPr lang="en-US" altLang="zh-CN" sz="2800" baseline="-25000" dirty="0" smtClean="0">
                <a:solidFill>
                  <a:srgbClr val="FF0000"/>
                </a:solidFill>
              </a:rPr>
              <a:t>0</a:t>
            </a:r>
            <a:r>
              <a:rPr lang="en-US" altLang="zh-CN" sz="2800" dirty="0" smtClean="0">
                <a:solidFill>
                  <a:srgbClr val="FF0000"/>
                </a:solidFill>
              </a:rPr>
              <a:t>-A</a:t>
            </a:r>
            <a:r>
              <a:rPr lang="en-US" altLang="zh-CN" sz="2800" baseline="-25000" dirty="0" smtClean="0">
                <a:solidFill>
                  <a:srgbClr val="FF0000"/>
                </a:solidFill>
              </a:rPr>
              <a:t>13</a:t>
            </a:r>
            <a:r>
              <a:rPr lang="zh-CN" altLang="en-US" sz="2800" dirty="0" smtClean="0">
                <a:solidFill>
                  <a:srgbClr val="FF0000"/>
                </a:solidFill>
              </a:rPr>
              <a:t>：</a:t>
            </a:r>
            <a:r>
              <a:rPr lang="en-US" altLang="zh-CN" sz="2800" dirty="0" smtClean="0">
                <a:solidFill>
                  <a:srgbClr val="FF0000"/>
                </a:solidFill>
              </a:rPr>
              <a:t>14</a:t>
            </a:r>
            <a:r>
              <a:rPr lang="zh-CN" altLang="en-US" sz="2800" dirty="0">
                <a:solidFill>
                  <a:srgbClr val="FF0000"/>
                </a:solidFill>
              </a:rPr>
              <a:t>条地址线</a:t>
            </a:r>
          </a:p>
          <a:p>
            <a:pPr eaLnBrk="1" hangingPunct="1"/>
            <a:r>
              <a:rPr lang="en-US" altLang="zh-CN" sz="2800" dirty="0">
                <a:solidFill>
                  <a:srgbClr val="FF0000"/>
                </a:solidFill>
              </a:rPr>
              <a:t>RAS#</a:t>
            </a:r>
            <a:r>
              <a:rPr lang="zh-CN" altLang="en-US" sz="2800" dirty="0">
                <a:solidFill>
                  <a:srgbClr val="FF0000"/>
                </a:solidFill>
              </a:rPr>
              <a:t>、</a:t>
            </a:r>
            <a:r>
              <a:rPr lang="en-US" altLang="zh-CN" sz="2800" dirty="0">
                <a:solidFill>
                  <a:srgbClr val="FF0000"/>
                </a:solidFill>
              </a:rPr>
              <a:t>CAS#</a:t>
            </a:r>
            <a:r>
              <a:rPr lang="zh-CN" altLang="en-US" sz="2800" dirty="0">
                <a:solidFill>
                  <a:srgbClr val="FF0000"/>
                </a:solidFill>
              </a:rPr>
              <a:t>：行列地址选通信号</a:t>
            </a:r>
          </a:p>
          <a:p>
            <a:pPr eaLnBrk="1" hangingPunct="1"/>
            <a:r>
              <a:rPr lang="en-US" altLang="zh-CN" sz="2000" dirty="0" smtClean="0"/>
              <a:t>DQM</a:t>
            </a:r>
            <a:r>
              <a:rPr lang="zh-CN" altLang="en-US" sz="2000" dirty="0" smtClean="0"/>
              <a:t>：数据屏蔽</a:t>
            </a:r>
          </a:p>
          <a:p>
            <a:pPr eaLnBrk="1" hangingPunct="1"/>
            <a:r>
              <a:rPr lang="en-US" altLang="zh-CN" sz="2000" dirty="0" smtClean="0"/>
              <a:t>DQS</a:t>
            </a:r>
            <a:r>
              <a:rPr lang="zh-CN" altLang="en-US" sz="2000" dirty="0" smtClean="0"/>
              <a:t>：数据选通</a:t>
            </a:r>
          </a:p>
          <a:p>
            <a:pPr eaLnBrk="1" hangingPunct="1"/>
            <a:r>
              <a:rPr lang="en-US" altLang="zh-CN" sz="2000" dirty="0" smtClean="0"/>
              <a:t>VREF</a:t>
            </a:r>
            <a:r>
              <a:rPr lang="zh-CN" altLang="en-US" sz="2000" dirty="0" smtClean="0"/>
              <a:t>：参考电压  </a:t>
            </a:r>
            <a:r>
              <a:rPr lang="en-US" altLang="zh-CN" sz="2000" dirty="0" smtClean="0"/>
              <a:t>1PIN  </a:t>
            </a:r>
            <a:r>
              <a:rPr lang="zh-CN" altLang="en-US" sz="2000" dirty="0" smtClean="0"/>
              <a:t>通过精密电阻分压而得，为</a:t>
            </a:r>
            <a:r>
              <a:rPr lang="en-US" altLang="zh-CN" sz="2000" dirty="0" smtClean="0"/>
              <a:t>1/2VDDQ=1.25V</a:t>
            </a:r>
          </a:p>
          <a:p>
            <a:pPr eaLnBrk="1" hangingPunct="1"/>
            <a:r>
              <a:rPr lang="en-US" altLang="zh-CN" sz="2000" dirty="0" smtClean="0"/>
              <a:t>SMBCLK</a:t>
            </a:r>
            <a:r>
              <a:rPr lang="zh-CN" altLang="en-US" sz="2000" dirty="0" smtClean="0"/>
              <a:t>、</a:t>
            </a:r>
            <a:r>
              <a:rPr lang="en-US" altLang="zh-CN" sz="2000" dirty="0" smtClean="0"/>
              <a:t>SMBDATA</a:t>
            </a:r>
            <a:r>
              <a:rPr lang="zh-CN" altLang="en-US" sz="2000" dirty="0" smtClean="0"/>
              <a:t>：系统管理总线时钟、数据信号  </a:t>
            </a:r>
            <a:r>
              <a:rPr lang="en-US" altLang="zh-CN" sz="2000" dirty="0" smtClean="0"/>
              <a:t>91</a:t>
            </a:r>
            <a:r>
              <a:rPr lang="zh-CN" altLang="en-US" sz="2000" dirty="0" smtClean="0"/>
              <a:t>、</a:t>
            </a:r>
            <a:r>
              <a:rPr lang="en-US" altLang="zh-CN" sz="2000" dirty="0" smtClean="0"/>
              <a:t>92PIN</a:t>
            </a:r>
          </a:p>
          <a:p>
            <a:pPr eaLnBrk="1" hangingPunct="1"/>
            <a:r>
              <a:rPr lang="en-US" altLang="zh-CN" sz="2000" dirty="0" smtClean="0"/>
              <a:t>CKE</a:t>
            </a:r>
            <a:r>
              <a:rPr lang="zh-CN" altLang="en-US" sz="2000" dirty="0" smtClean="0"/>
              <a:t>：时钟允许</a:t>
            </a:r>
          </a:p>
          <a:p>
            <a:pPr eaLnBrk="1" hangingPunct="1"/>
            <a:endParaRPr lang="zh-CN" altLang="en-US" sz="2000" dirty="0" smtClean="0"/>
          </a:p>
          <a:p>
            <a:pPr eaLnBrk="1" hangingPunct="1"/>
            <a:endParaRPr lang="zh-CN" altLang="en-US" sz="2000" dirty="0" smtClean="0"/>
          </a:p>
          <a:p>
            <a:pPr eaLnBrk="1" hangingPunct="1"/>
            <a:endParaRPr lang="en-US" altLang="zh-CN" sz="2000" dirty="0" smtClean="0"/>
          </a:p>
        </p:txBody>
      </p:sp>
      <p:sp>
        <p:nvSpPr>
          <p:cNvPr id="2" name="矩形 1"/>
          <p:cNvSpPr/>
          <p:nvPr/>
        </p:nvSpPr>
        <p:spPr>
          <a:xfrm>
            <a:off x="3851920" y="188640"/>
            <a:ext cx="202010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eaLnBrk="1" hangingPunct="1">
              <a:buNone/>
            </a:pPr>
            <a:r>
              <a:rPr lang="en-US" altLang="zh-CN" sz="3600" dirty="0"/>
              <a:t>DDR</a:t>
            </a:r>
            <a:r>
              <a:rPr lang="zh-CN" altLang="en-US" sz="3600" dirty="0"/>
              <a:t>引脚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6"/>
              <p:cNvSpPr txBox="1"/>
              <p:nvPr/>
            </p:nvSpPr>
            <p:spPr>
              <a:xfrm>
                <a:off x="4581309" y="2880316"/>
                <a:ext cx="168071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2</m:t>
                          </m:r>
                        </m:e>
                        <m:sup>
                          <m:r>
                            <a:rPr lang="en-US" altLang="zh-CN" b="0" i="1" smtClean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14</m:t>
                          </m:r>
                        </m:sup>
                      </m:sSup>
                      <m:r>
                        <a:rPr lang="en-US" altLang="zh-CN" b="0" i="1" smtClean="0">
                          <a:solidFill>
                            <a:srgbClr val="0070C0"/>
                          </a:solidFill>
                          <a:latin typeface="Cambria Math"/>
                        </a:rPr>
                        <m:t>=16</m:t>
                      </m:r>
                      <m:r>
                        <a:rPr lang="en-US" altLang="zh-CN" b="0" i="1" smtClean="0">
                          <a:solidFill>
                            <a:srgbClr val="0070C0"/>
                          </a:solidFill>
                          <a:latin typeface="Cambria Math"/>
                        </a:rPr>
                        <m:t>𝐾</m:t>
                      </m:r>
                    </m:oMath>
                  </m:oMathPara>
                </a14:m>
                <a:endParaRPr lang="zh-CN" alt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6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1309" y="2880316"/>
                <a:ext cx="1680717" cy="461665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7"/>
              <p:cNvSpPr txBox="1"/>
              <p:nvPr/>
            </p:nvSpPr>
            <p:spPr>
              <a:xfrm>
                <a:off x="4572000" y="3450864"/>
                <a:ext cx="330404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 smtClean="0">
                    <a:solidFill>
                      <a:srgbClr val="0070C0"/>
                    </a:solidFill>
                  </a:rPr>
                  <a:t>地址复用：</a:t>
                </a:r>
                <a:r>
                  <a:rPr lang="en-US" altLang="zh-CN" dirty="0">
                    <a:solidFill>
                      <a:srgbClr val="0070C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0070C0"/>
                        </a:solidFill>
                        <a:latin typeface="Cambria Math"/>
                      </a:rPr>
                      <m:t>16</m:t>
                    </m:r>
                    <m:r>
                      <a:rPr lang="en-US" altLang="zh-CN" i="1">
                        <a:solidFill>
                          <a:srgbClr val="0070C0"/>
                        </a:solidFill>
                        <a:latin typeface="Cambria Math"/>
                      </a:rPr>
                      <m:t>𝐾</m:t>
                    </m:r>
                    <m:r>
                      <a:rPr lang="en-US" altLang="zh-CN" i="1" smtClean="0">
                        <a:solidFill>
                          <a:srgbClr val="0070C0"/>
                        </a:solidFill>
                        <a:latin typeface="Cambria Math"/>
                        <a:ea typeface="Cambria Math"/>
                      </a:rPr>
                      <m:t>×</m:t>
                    </m:r>
                    <m:r>
                      <a:rPr lang="en-US" altLang="zh-CN" i="1">
                        <a:solidFill>
                          <a:srgbClr val="0070C0"/>
                        </a:solidFill>
                        <a:latin typeface="Cambria Math"/>
                      </a:rPr>
                      <m:t>16</m:t>
                    </m:r>
                    <m:r>
                      <a:rPr lang="en-US" altLang="zh-CN" i="1">
                        <a:solidFill>
                          <a:srgbClr val="0070C0"/>
                        </a:solidFill>
                        <a:latin typeface="Cambria Math"/>
                      </a:rPr>
                      <m:t>𝐾</m:t>
                    </m:r>
                  </m:oMath>
                </a14:m>
                <a:endParaRPr lang="zh-CN" alt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7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3450864"/>
                <a:ext cx="3304046" cy="461665"/>
              </a:xfrm>
              <a:prstGeom prst="rect">
                <a:avLst/>
              </a:prstGeom>
              <a:blipFill rotWithShape="0">
                <a:blip r:embed="rId3"/>
                <a:stretch>
                  <a:fillRect l="-2768" t="-14474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11"/>
              <p:cNvSpPr txBox="1"/>
              <p:nvPr/>
            </p:nvSpPr>
            <p:spPr>
              <a:xfrm>
                <a:off x="4529165" y="4523571"/>
                <a:ext cx="4597541" cy="6301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 smtClean="0">
                    <a:solidFill>
                      <a:srgbClr val="0070C0"/>
                    </a:solidFill>
                  </a:rPr>
                  <a:t>容量：</a:t>
                </a:r>
                <a:r>
                  <a:rPr lang="en-US" altLang="zh-CN" dirty="0" smtClean="0">
                    <a:solidFill>
                      <a:srgbClr val="0070C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0070C0"/>
                        </a:solidFill>
                        <a:latin typeface="Cambria Math"/>
                      </a:rPr>
                      <m:t>16</m:t>
                    </m:r>
                    <m:r>
                      <a:rPr lang="en-US" altLang="zh-CN" i="1">
                        <a:solidFill>
                          <a:srgbClr val="0070C0"/>
                        </a:solidFill>
                        <a:latin typeface="Cambria Math"/>
                      </a:rPr>
                      <m:t>𝐾</m:t>
                    </m:r>
                    <m:r>
                      <a:rPr lang="en-US" altLang="zh-CN" i="1" smtClean="0">
                        <a:solidFill>
                          <a:srgbClr val="0070C0"/>
                        </a:solidFill>
                        <a:latin typeface="Cambria Math"/>
                        <a:ea typeface="Cambria Math"/>
                      </a:rPr>
                      <m:t>×</m:t>
                    </m:r>
                    <m:r>
                      <a:rPr lang="en-US" altLang="zh-CN" i="1">
                        <a:solidFill>
                          <a:srgbClr val="0070C0"/>
                        </a:solidFill>
                        <a:latin typeface="Cambria Math"/>
                      </a:rPr>
                      <m:t>16</m:t>
                    </m:r>
                    <m:r>
                      <a:rPr lang="en-US" altLang="zh-CN" i="1">
                        <a:solidFill>
                          <a:srgbClr val="0070C0"/>
                        </a:solidFill>
                        <a:latin typeface="Cambria Math"/>
                      </a:rPr>
                      <m:t>𝐾</m:t>
                    </m:r>
                    <m:r>
                      <a:rPr lang="en-US" altLang="zh-CN" i="1" smtClean="0">
                        <a:solidFill>
                          <a:srgbClr val="0070C0"/>
                        </a:solidFill>
                        <a:latin typeface="Cambria Math"/>
                        <a:ea typeface="Cambria Math"/>
                      </a:rPr>
                      <m:t>×</m:t>
                    </m:r>
                    <m:f>
                      <m:fPr>
                        <m:ctrlPr>
                          <a:rPr lang="en-US" altLang="zh-CN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solidFill>
                              <a:srgbClr val="0070C0"/>
                            </a:solidFill>
                            <a:latin typeface="Cambria Math"/>
                            <a:ea typeface="Cambria Math"/>
                          </a:rPr>
                          <m:t>64</m:t>
                        </m:r>
                        <m:r>
                          <a:rPr lang="en-US" altLang="zh-CN" b="0" i="1" smtClean="0">
                            <a:solidFill>
                              <a:srgbClr val="0070C0"/>
                            </a:solidFill>
                            <a:latin typeface="Cambria Math"/>
                            <a:ea typeface="Cambria Math"/>
                          </a:rPr>
                          <m:t>𝑏𝑖𝑡</m:t>
                        </m:r>
                      </m:num>
                      <m:den>
                        <m:r>
                          <a:rPr lang="en-US" altLang="zh-CN" b="0" i="1" smtClean="0">
                            <a:solidFill>
                              <a:srgbClr val="0070C0"/>
                            </a:solidFill>
                            <a:latin typeface="Cambria Math"/>
                            <a:ea typeface="Cambria Math"/>
                          </a:rPr>
                          <m:t>8</m:t>
                        </m:r>
                        <m:r>
                          <a:rPr lang="en-US" altLang="zh-CN" b="0" i="1" smtClean="0">
                            <a:solidFill>
                              <a:srgbClr val="0070C0"/>
                            </a:solidFill>
                            <a:latin typeface="Cambria Math"/>
                            <a:ea typeface="Cambria Math"/>
                          </a:rPr>
                          <m:t>𝑏𝑖𝑡</m:t>
                        </m:r>
                      </m:den>
                    </m:f>
                    <m:r>
                      <a:rPr lang="en-US" altLang="zh-CN" b="0" i="1" smtClean="0">
                        <a:solidFill>
                          <a:srgbClr val="0070C0"/>
                        </a:solidFill>
                        <a:latin typeface="Cambria Math"/>
                        <a:ea typeface="Cambria Math"/>
                      </a:rPr>
                      <m:t>=2</m:t>
                    </m:r>
                    <m:r>
                      <a:rPr lang="en-US" altLang="zh-CN" b="0" i="1" smtClean="0">
                        <a:solidFill>
                          <a:srgbClr val="0070C0"/>
                        </a:solidFill>
                        <a:latin typeface="Cambria Math"/>
                        <a:ea typeface="Cambria Math"/>
                      </a:rPr>
                      <m:t>𝐺𝐵</m:t>
                    </m:r>
                  </m:oMath>
                </a14:m>
                <a:endParaRPr lang="zh-CN" alt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8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9165" y="4523571"/>
                <a:ext cx="4597541" cy="630173"/>
              </a:xfrm>
              <a:prstGeom prst="rect">
                <a:avLst/>
              </a:prstGeom>
              <a:blipFill rotWithShape="0">
                <a:blip r:embed="rId4"/>
                <a:stretch>
                  <a:fillRect l="-2122" b="-48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99289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1027"/>
          <p:cNvSpPr>
            <a:spLocks noChangeArrowheads="1"/>
          </p:cNvSpPr>
          <p:nvPr/>
        </p:nvSpPr>
        <p:spPr bwMode="auto">
          <a:xfrm>
            <a:off x="838200" y="188640"/>
            <a:ext cx="7581900" cy="6668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3500" tIns="25400" rIns="63500" bIns="25400">
            <a:spAutoFit/>
          </a:bodyPr>
          <a:lstStyle/>
          <a:p>
            <a:pPr algn="ctr"/>
            <a:r>
              <a:rPr lang="zh-CN" altLang="en-US" sz="4000" dirty="0" smtClean="0">
                <a:solidFill>
                  <a:schemeClr val="tx2"/>
                </a:solidFill>
                <a:latin typeface="Arial" charset="0"/>
                <a:ea typeface="標楷體" pitchFamily="65" charset="-120"/>
              </a:rPr>
              <a:t>地址复用</a:t>
            </a:r>
            <a:r>
              <a:rPr lang="zh-CN" altLang="en-US" sz="4000" dirty="0" smtClean="0">
                <a:solidFill>
                  <a:srgbClr val="FF0000"/>
                </a:solidFill>
                <a:latin typeface="Arial" charset="0"/>
                <a:ea typeface="標楷體" pitchFamily="65" charset="-120"/>
              </a:rPr>
              <a:t>读</a:t>
            </a:r>
            <a:r>
              <a:rPr lang="zh-CN" altLang="en-US" sz="4000" dirty="0" smtClean="0">
                <a:solidFill>
                  <a:schemeClr val="tx2"/>
                </a:solidFill>
                <a:latin typeface="Arial" charset="0"/>
                <a:ea typeface="標楷體" pitchFamily="65" charset="-120"/>
              </a:rPr>
              <a:t>周期</a:t>
            </a:r>
            <a:endParaRPr lang="en-US" altLang="zh-TW" sz="4000" dirty="0">
              <a:solidFill>
                <a:schemeClr val="tx2"/>
              </a:solidFill>
              <a:latin typeface="Arial" charset="0"/>
              <a:ea typeface="標楷體" pitchFamily="65" charset="-120"/>
            </a:endParaRPr>
          </a:p>
        </p:txBody>
      </p:sp>
      <p:sp>
        <p:nvSpPr>
          <p:cNvPr id="65539" name="Rectangle 1028"/>
          <p:cNvSpPr>
            <a:spLocks noChangeArrowheads="1"/>
          </p:cNvSpPr>
          <p:nvPr/>
        </p:nvSpPr>
        <p:spPr bwMode="auto">
          <a:xfrm>
            <a:off x="1028700" y="1042988"/>
            <a:ext cx="2540000" cy="284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3500" tIns="25400" rIns="63500" bIns="25400">
            <a:spAutoFit/>
          </a:bodyPr>
          <a:lstStyle/>
          <a:p>
            <a:pPr eaLnBrk="0" hangingPunct="0">
              <a:lnSpc>
                <a:spcPct val="85000"/>
              </a:lnSpc>
            </a:pPr>
            <a:r>
              <a:rPr lang="en-US" altLang="zh-TW" sz="1800" b="1" i="1" dirty="0">
                <a:latin typeface="Arial" charset="0"/>
                <a:ea typeface="PMingLiU" pitchFamily="18" charset="-120"/>
              </a:rPr>
              <a:t>RAS, CAS Addressing</a:t>
            </a:r>
          </a:p>
        </p:txBody>
      </p:sp>
      <p:sp>
        <p:nvSpPr>
          <p:cNvPr id="65540" name="Rectangle 1029"/>
          <p:cNvSpPr>
            <a:spLocks noChangeArrowheads="1"/>
          </p:cNvSpPr>
          <p:nvPr/>
        </p:nvSpPr>
        <p:spPr bwMode="auto">
          <a:xfrm>
            <a:off x="1333500" y="1449388"/>
            <a:ext cx="7632700" cy="984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3500" tIns="25400" rIns="63500" bIns="25400">
            <a:spAutoFit/>
          </a:bodyPr>
          <a:lstStyle/>
          <a:p>
            <a:pPr eaLnBrk="0" hangingPunct="0">
              <a:lnSpc>
                <a:spcPct val="85000"/>
              </a:lnSpc>
            </a:pPr>
            <a:r>
              <a:rPr lang="en-US" altLang="zh-TW" sz="1800" b="1" dirty="0">
                <a:latin typeface="Arial" charset="0"/>
                <a:ea typeface="PMingLiU" pitchFamily="18" charset="-120"/>
              </a:rPr>
              <a:t>Even to read 1 bit, an entire 64-bit row is read!</a:t>
            </a:r>
          </a:p>
          <a:p>
            <a:pPr eaLnBrk="0" hangingPunct="0">
              <a:lnSpc>
                <a:spcPct val="85000"/>
              </a:lnSpc>
            </a:pPr>
            <a:endParaRPr lang="en-US" altLang="zh-TW" sz="1800" b="1" dirty="0">
              <a:latin typeface="Arial" charset="0"/>
              <a:ea typeface="PMingLiU" pitchFamily="18" charset="-120"/>
            </a:endParaRPr>
          </a:p>
          <a:p>
            <a:pPr eaLnBrk="0" hangingPunct="0">
              <a:lnSpc>
                <a:spcPct val="85000"/>
              </a:lnSpc>
            </a:pPr>
            <a:r>
              <a:rPr lang="en-US" altLang="zh-TW" sz="1800" b="1" dirty="0">
                <a:latin typeface="Arial" charset="0"/>
                <a:ea typeface="PMingLiU" pitchFamily="18" charset="-120"/>
              </a:rPr>
              <a:t>Separate addressing into two cycles: Row Address, Column Address</a:t>
            </a:r>
          </a:p>
          <a:p>
            <a:pPr eaLnBrk="0" hangingPunct="0">
              <a:lnSpc>
                <a:spcPct val="85000"/>
              </a:lnSpc>
            </a:pPr>
            <a:r>
              <a:rPr lang="en-US" altLang="zh-TW" sz="1800" b="1" dirty="0">
                <a:latin typeface="Arial" charset="0"/>
                <a:ea typeface="PMingLiU" pitchFamily="18" charset="-120"/>
              </a:rPr>
              <a:t>      Saves on package pins, speeds RAM access for sequential bits!</a:t>
            </a:r>
          </a:p>
        </p:txBody>
      </p:sp>
      <p:pic>
        <p:nvPicPr>
          <p:cNvPr id="65541" name="Picture 1030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2922588"/>
            <a:ext cx="5702300" cy="2501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5542" name="Rectangle 1031"/>
          <p:cNvSpPr>
            <a:spLocks noChangeArrowheads="1"/>
          </p:cNvSpPr>
          <p:nvPr/>
        </p:nvSpPr>
        <p:spPr bwMode="auto">
          <a:xfrm>
            <a:off x="299563" y="2672466"/>
            <a:ext cx="2067874" cy="417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3500" tIns="25400" rIns="63500" bIns="25400">
            <a:spAutoFit/>
          </a:bodyPr>
          <a:lstStyle/>
          <a:p>
            <a:pPr eaLnBrk="0" hangingPunct="0">
              <a:lnSpc>
                <a:spcPct val="85000"/>
              </a:lnSpc>
            </a:pPr>
            <a:r>
              <a:rPr lang="en-US" altLang="zh-TW" sz="2800" b="1" dirty="0">
                <a:solidFill>
                  <a:srgbClr val="0070C0"/>
                </a:solidFill>
                <a:latin typeface="Arial" charset="0"/>
                <a:ea typeface="PMingLiU" pitchFamily="18" charset="-120"/>
              </a:rPr>
              <a:t>Read Cycle</a:t>
            </a:r>
          </a:p>
        </p:txBody>
      </p:sp>
      <p:sp>
        <p:nvSpPr>
          <p:cNvPr id="65543" name="Line 1032"/>
          <p:cNvSpPr>
            <a:spLocks noChangeShapeType="1"/>
          </p:cNvSpPr>
          <p:nvPr/>
        </p:nvSpPr>
        <p:spPr bwMode="auto">
          <a:xfrm flipV="1">
            <a:off x="1905000" y="3760788"/>
            <a:ext cx="3073400" cy="1574800"/>
          </a:xfrm>
          <a:prstGeom prst="line">
            <a:avLst/>
          </a:prstGeom>
          <a:noFill/>
          <a:ln w="12700">
            <a:solidFill>
              <a:srgbClr val="0070C0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5544" name="Rectangle 1033"/>
          <p:cNvSpPr>
            <a:spLocks noChangeArrowheads="1"/>
          </p:cNvSpPr>
          <p:nvPr/>
        </p:nvSpPr>
        <p:spPr bwMode="auto">
          <a:xfrm>
            <a:off x="850900" y="5399088"/>
            <a:ext cx="2527300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3500" tIns="25400" rIns="63500" bIns="25400">
            <a:spAutoFit/>
          </a:bodyPr>
          <a:lstStyle/>
          <a:p>
            <a:pPr eaLnBrk="0" hangingPunct="0">
              <a:lnSpc>
                <a:spcPct val="85000"/>
              </a:lnSpc>
            </a:pPr>
            <a:r>
              <a:rPr lang="en-US" altLang="zh-TW" sz="1800" b="1" dirty="0">
                <a:latin typeface="Arial" charset="0"/>
                <a:ea typeface="PMingLiU" pitchFamily="18" charset="-120"/>
              </a:rPr>
              <a:t>Read Row</a:t>
            </a:r>
          </a:p>
          <a:p>
            <a:pPr eaLnBrk="0" hangingPunct="0">
              <a:lnSpc>
                <a:spcPct val="85000"/>
              </a:lnSpc>
            </a:pPr>
            <a:r>
              <a:rPr lang="en-US" altLang="zh-TW" sz="1800" b="1" dirty="0">
                <a:solidFill>
                  <a:srgbClr val="FF0000"/>
                </a:solidFill>
                <a:latin typeface="Arial" charset="0"/>
                <a:ea typeface="PMingLiU" pitchFamily="18" charset="-120"/>
              </a:rPr>
              <a:t>Row Address </a:t>
            </a:r>
            <a:r>
              <a:rPr lang="en-US" altLang="zh-TW" sz="1800" b="1" dirty="0">
                <a:latin typeface="Arial" charset="0"/>
                <a:ea typeface="PMingLiU" pitchFamily="18" charset="-120"/>
              </a:rPr>
              <a:t>Latched</a:t>
            </a:r>
          </a:p>
        </p:txBody>
      </p:sp>
      <p:sp>
        <p:nvSpPr>
          <p:cNvPr id="65545" name="Rectangle 1034"/>
          <p:cNvSpPr>
            <a:spLocks noChangeArrowheads="1"/>
          </p:cNvSpPr>
          <p:nvPr/>
        </p:nvSpPr>
        <p:spPr bwMode="auto">
          <a:xfrm>
            <a:off x="3517900" y="5932488"/>
            <a:ext cx="2895600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3500" tIns="25400" rIns="63500" bIns="25400">
            <a:spAutoFit/>
          </a:bodyPr>
          <a:lstStyle/>
          <a:p>
            <a:pPr eaLnBrk="0" hangingPunct="0">
              <a:lnSpc>
                <a:spcPct val="85000"/>
              </a:lnSpc>
            </a:pPr>
            <a:r>
              <a:rPr lang="en-US" altLang="zh-TW" sz="1800" b="1" dirty="0">
                <a:latin typeface="Arial" charset="0"/>
                <a:ea typeface="PMingLiU" pitchFamily="18" charset="-120"/>
              </a:rPr>
              <a:t>Read Bit Within Row</a:t>
            </a:r>
          </a:p>
          <a:p>
            <a:pPr eaLnBrk="0" hangingPunct="0">
              <a:lnSpc>
                <a:spcPct val="85000"/>
              </a:lnSpc>
            </a:pPr>
            <a:r>
              <a:rPr lang="en-US" altLang="zh-TW" sz="1800" b="1" dirty="0">
                <a:solidFill>
                  <a:srgbClr val="FF0000"/>
                </a:solidFill>
                <a:latin typeface="Arial" charset="0"/>
                <a:ea typeface="PMingLiU" pitchFamily="18" charset="-120"/>
              </a:rPr>
              <a:t>Column Address </a:t>
            </a:r>
            <a:r>
              <a:rPr lang="en-US" altLang="zh-TW" sz="1800" b="1" dirty="0">
                <a:latin typeface="Arial" charset="0"/>
                <a:ea typeface="PMingLiU" pitchFamily="18" charset="-120"/>
              </a:rPr>
              <a:t>Latched</a:t>
            </a:r>
          </a:p>
        </p:txBody>
      </p:sp>
      <p:sp>
        <p:nvSpPr>
          <p:cNvPr id="65546" name="Line 1035"/>
          <p:cNvSpPr>
            <a:spLocks noChangeShapeType="1"/>
          </p:cNvSpPr>
          <p:nvPr/>
        </p:nvSpPr>
        <p:spPr bwMode="auto">
          <a:xfrm flipV="1">
            <a:off x="5295900" y="4535488"/>
            <a:ext cx="1333500" cy="1333500"/>
          </a:xfrm>
          <a:prstGeom prst="line">
            <a:avLst/>
          </a:prstGeom>
          <a:noFill/>
          <a:ln w="12700">
            <a:solidFill>
              <a:srgbClr val="0070C0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5547" name="Rectangle 1036"/>
          <p:cNvSpPr>
            <a:spLocks noChangeArrowheads="1"/>
          </p:cNvSpPr>
          <p:nvPr/>
        </p:nvSpPr>
        <p:spPr bwMode="auto">
          <a:xfrm>
            <a:off x="7518400" y="5932488"/>
            <a:ext cx="1028700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3500" tIns="25400" rIns="63500" bIns="25400">
            <a:spAutoFit/>
          </a:bodyPr>
          <a:lstStyle/>
          <a:p>
            <a:pPr algn="ctr" eaLnBrk="0" hangingPunct="0">
              <a:lnSpc>
                <a:spcPct val="85000"/>
              </a:lnSpc>
            </a:pPr>
            <a:r>
              <a:rPr lang="en-US" altLang="zh-TW" sz="1800" b="1">
                <a:latin typeface="Arial" charset="0"/>
                <a:ea typeface="PMingLiU" pitchFamily="18" charset="-120"/>
              </a:rPr>
              <a:t>Tri-state</a:t>
            </a:r>
          </a:p>
          <a:p>
            <a:pPr algn="ctr" eaLnBrk="0" hangingPunct="0">
              <a:lnSpc>
                <a:spcPct val="85000"/>
              </a:lnSpc>
            </a:pPr>
            <a:r>
              <a:rPr lang="en-US" altLang="zh-TW" sz="1800" b="1">
                <a:latin typeface="Arial" charset="0"/>
                <a:ea typeface="PMingLiU" pitchFamily="18" charset="-120"/>
              </a:rPr>
              <a:t>Outputs</a:t>
            </a:r>
          </a:p>
        </p:txBody>
      </p:sp>
      <p:sp>
        <p:nvSpPr>
          <p:cNvPr id="65548" name="Line 1037"/>
          <p:cNvSpPr>
            <a:spLocks noChangeShapeType="1"/>
          </p:cNvSpPr>
          <p:nvPr/>
        </p:nvSpPr>
        <p:spPr bwMode="auto">
          <a:xfrm flipV="1">
            <a:off x="8267700" y="5602288"/>
            <a:ext cx="304800" cy="228600"/>
          </a:xfrm>
          <a:prstGeom prst="line">
            <a:avLst/>
          </a:prstGeom>
          <a:noFill/>
          <a:ln w="12700">
            <a:solidFill>
              <a:srgbClr val="0070C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5549" name="Line 1038"/>
          <p:cNvSpPr>
            <a:spLocks noChangeShapeType="1"/>
          </p:cNvSpPr>
          <p:nvPr/>
        </p:nvSpPr>
        <p:spPr bwMode="auto">
          <a:xfrm flipH="1" flipV="1">
            <a:off x="7772400" y="4675188"/>
            <a:ext cx="800100" cy="927100"/>
          </a:xfrm>
          <a:prstGeom prst="line">
            <a:avLst/>
          </a:prstGeom>
          <a:noFill/>
          <a:ln w="12700">
            <a:solidFill>
              <a:srgbClr val="0070C0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5939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ChangeArrowheads="1"/>
          </p:cNvSpPr>
          <p:nvPr/>
        </p:nvSpPr>
        <p:spPr bwMode="auto">
          <a:xfrm>
            <a:off x="774700" y="177800"/>
            <a:ext cx="6642100" cy="6668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3500" tIns="25400" rIns="63500" bIns="25400">
            <a:spAutoFit/>
          </a:bodyPr>
          <a:lstStyle/>
          <a:p>
            <a:pPr algn="ctr"/>
            <a:r>
              <a:rPr lang="zh-CN" altLang="en-US" sz="4000" dirty="0" smtClean="0">
                <a:solidFill>
                  <a:schemeClr val="tx2"/>
                </a:solidFill>
                <a:latin typeface="Arial" charset="0"/>
                <a:ea typeface="標楷體" pitchFamily="65" charset="-120"/>
              </a:rPr>
              <a:t>地址复用</a:t>
            </a:r>
            <a:r>
              <a:rPr lang="zh-CN" altLang="en-US" sz="4000" dirty="0" smtClean="0">
                <a:solidFill>
                  <a:srgbClr val="FF0000"/>
                </a:solidFill>
                <a:latin typeface="Arial" charset="0"/>
                <a:ea typeface="標楷體" pitchFamily="65" charset="-120"/>
              </a:rPr>
              <a:t>写</a:t>
            </a:r>
            <a:r>
              <a:rPr lang="zh-CN" altLang="en-US" sz="4000" dirty="0" smtClean="0">
                <a:solidFill>
                  <a:schemeClr val="tx2"/>
                </a:solidFill>
                <a:latin typeface="Arial" charset="0"/>
                <a:ea typeface="標楷體" pitchFamily="65" charset="-120"/>
              </a:rPr>
              <a:t>周期</a:t>
            </a:r>
            <a:endParaRPr lang="en-US" altLang="zh-TW" sz="4000" dirty="0">
              <a:solidFill>
                <a:schemeClr val="tx2"/>
              </a:solidFill>
              <a:latin typeface="Arial" charset="0"/>
              <a:ea typeface="標楷體" pitchFamily="65" charset="-120"/>
            </a:endParaRPr>
          </a:p>
        </p:txBody>
      </p:sp>
      <p:pic>
        <p:nvPicPr>
          <p:cNvPr id="66563" name="Picture 3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8400" y="1028700"/>
            <a:ext cx="5029200" cy="289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6564" name="Rectangle 4"/>
          <p:cNvSpPr>
            <a:spLocks noChangeArrowheads="1"/>
          </p:cNvSpPr>
          <p:nvPr/>
        </p:nvSpPr>
        <p:spPr bwMode="auto">
          <a:xfrm>
            <a:off x="469900" y="2286000"/>
            <a:ext cx="2603500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3500" tIns="25400" rIns="63500" bIns="25400">
            <a:spAutoFit/>
          </a:bodyPr>
          <a:lstStyle/>
          <a:p>
            <a:pPr eaLnBrk="0" hangingPunct="0">
              <a:lnSpc>
                <a:spcPct val="85000"/>
              </a:lnSpc>
            </a:pPr>
            <a:r>
              <a:rPr lang="zh-TW" altLang="en-US" sz="1800" b="1">
                <a:latin typeface="Arial" charset="0"/>
                <a:ea typeface="PMingLiU" pitchFamily="18" charset="-120"/>
              </a:rPr>
              <a:t>(1) </a:t>
            </a:r>
            <a:r>
              <a:rPr lang="en-US" altLang="zh-TW" sz="1800" b="1">
                <a:latin typeface="Arial" charset="0"/>
                <a:ea typeface="PMingLiU" pitchFamily="18" charset="-120"/>
              </a:rPr>
              <a:t>Latch Row Address</a:t>
            </a:r>
          </a:p>
          <a:p>
            <a:pPr eaLnBrk="0" hangingPunct="0">
              <a:lnSpc>
                <a:spcPct val="85000"/>
              </a:lnSpc>
            </a:pPr>
            <a:r>
              <a:rPr lang="en-US" altLang="zh-TW" sz="1800" b="1">
                <a:latin typeface="Arial" charset="0"/>
                <a:ea typeface="PMingLiU" pitchFamily="18" charset="-120"/>
              </a:rPr>
              <a:t>     Read Row</a:t>
            </a:r>
          </a:p>
        </p:txBody>
      </p:sp>
      <p:sp>
        <p:nvSpPr>
          <p:cNvPr id="66565" name="Line 5"/>
          <p:cNvSpPr>
            <a:spLocks noChangeShapeType="1"/>
          </p:cNvSpPr>
          <p:nvPr/>
        </p:nvSpPr>
        <p:spPr bwMode="auto">
          <a:xfrm flipV="1">
            <a:off x="2692400" y="1790700"/>
            <a:ext cx="2641600" cy="609600"/>
          </a:xfrm>
          <a:prstGeom prst="line">
            <a:avLst/>
          </a:prstGeom>
          <a:noFill/>
          <a:ln w="12700">
            <a:solidFill>
              <a:srgbClr val="0070C0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6566" name="Rectangle 6"/>
          <p:cNvSpPr>
            <a:spLocks noChangeArrowheads="1"/>
          </p:cNvSpPr>
          <p:nvPr/>
        </p:nvSpPr>
        <p:spPr bwMode="auto">
          <a:xfrm>
            <a:off x="596900" y="4610100"/>
            <a:ext cx="254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6567" name="Rectangle 7"/>
          <p:cNvSpPr>
            <a:spLocks noChangeArrowheads="1"/>
          </p:cNvSpPr>
          <p:nvPr/>
        </p:nvSpPr>
        <p:spPr bwMode="auto">
          <a:xfrm>
            <a:off x="495300" y="3378200"/>
            <a:ext cx="1282700" cy="28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3500" tIns="25400" rIns="63500" bIns="25400">
            <a:spAutoFit/>
          </a:bodyPr>
          <a:lstStyle/>
          <a:p>
            <a:pPr eaLnBrk="0" hangingPunct="0">
              <a:lnSpc>
                <a:spcPct val="85000"/>
              </a:lnSpc>
            </a:pPr>
            <a:r>
              <a:rPr lang="zh-TW" altLang="en-US" sz="1800" b="1">
                <a:latin typeface="Arial" charset="0"/>
                <a:ea typeface="PMingLiU" pitchFamily="18" charset="-120"/>
              </a:rPr>
              <a:t>(2) </a:t>
            </a:r>
            <a:r>
              <a:rPr lang="en-US" altLang="zh-TW" sz="1800" b="1">
                <a:latin typeface="Arial" charset="0"/>
                <a:ea typeface="PMingLiU" pitchFamily="18" charset="-120"/>
              </a:rPr>
              <a:t>WE low</a:t>
            </a:r>
          </a:p>
        </p:txBody>
      </p:sp>
      <p:sp>
        <p:nvSpPr>
          <p:cNvPr id="66568" name="Line 8"/>
          <p:cNvSpPr>
            <a:spLocks noChangeShapeType="1"/>
          </p:cNvSpPr>
          <p:nvPr/>
        </p:nvSpPr>
        <p:spPr bwMode="auto">
          <a:xfrm flipV="1">
            <a:off x="1866900" y="3124200"/>
            <a:ext cx="4521200" cy="406400"/>
          </a:xfrm>
          <a:prstGeom prst="line">
            <a:avLst/>
          </a:prstGeom>
          <a:noFill/>
          <a:ln w="12700">
            <a:solidFill>
              <a:srgbClr val="0070C0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indent="-342900" eaLnBrk="0" hangingPunct="0">
              <a:buClr>
                <a:schemeClr val="folHlink"/>
              </a:buClr>
              <a:buSzPct val="60000"/>
              <a:buFont typeface="Wingdings" pitchFamily="2" charset="2"/>
              <a:buChar char="n"/>
            </a:pPr>
            <a:endParaRPr lang="zh-CN" altLang="en-US"/>
          </a:p>
        </p:txBody>
      </p:sp>
      <p:sp>
        <p:nvSpPr>
          <p:cNvPr id="66569" name="Rectangle 9"/>
          <p:cNvSpPr>
            <a:spLocks noChangeArrowheads="1"/>
          </p:cNvSpPr>
          <p:nvPr/>
        </p:nvSpPr>
        <p:spPr bwMode="auto">
          <a:xfrm>
            <a:off x="495300" y="4318000"/>
            <a:ext cx="3213100" cy="28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3500" tIns="25400" rIns="63500" bIns="25400">
            <a:spAutoFit/>
          </a:bodyPr>
          <a:lstStyle/>
          <a:p>
            <a:pPr eaLnBrk="0" hangingPunct="0">
              <a:lnSpc>
                <a:spcPct val="85000"/>
              </a:lnSpc>
            </a:pPr>
            <a:r>
              <a:rPr lang="zh-TW" altLang="en-US" sz="1800" b="1">
                <a:latin typeface="Arial" charset="0"/>
                <a:ea typeface="PMingLiU" pitchFamily="18" charset="-120"/>
              </a:rPr>
              <a:t>(3) </a:t>
            </a:r>
            <a:r>
              <a:rPr lang="en-US" altLang="zh-TW" sz="1800" b="1">
                <a:latin typeface="Arial" charset="0"/>
                <a:ea typeface="PMingLiU" pitchFamily="18" charset="-120"/>
              </a:rPr>
              <a:t>CAS low: replace data bit</a:t>
            </a:r>
          </a:p>
        </p:txBody>
      </p:sp>
      <p:sp>
        <p:nvSpPr>
          <p:cNvPr id="66570" name="Line 10"/>
          <p:cNvSpPr>
            <a:spLocks noChangeShapeType="1"/>
          </p:cNvSpPr>
          <p:nvPr/>
        </p:nvSpPr>
        <p:spPr bwMode="auto">
          <a:xfrm>
            <a:off x="3797300" y="4445000"/>
            <a:ext cx="4089400" cy="0"/>
          </a:xfrm>
          <a:prstGeom prst="line">
            <a:avLst/>
          </a:prstGeom>
          <a:noFill/>
          <a:ln w="12700">
            <a:solidFill>
              <a:srgbClr val="0070C0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indent="-342900" eaLnBrk="0" hangingPunct="0">
              <a:buClr>
                <a:schemeClr val="folHlink"/>
              </a:buClr>
              <a:buSzPct val="60000"/>
              <a:buFont typeface="Wingdings" pitchFamily="2" charset="2"/>
              <a:buChar char="n"/>
            </a:pPr>
            <a:endParaRPr lang="zh-CN" altLang="en-US"/>
          </a:p>
        </p:txBody>
      </p:sp>
      <p:sp>
        <p:nvSpPr>
          <p:cNvPr id="66571" name="Line 11"/>
          <p:cNvSpPr>
            <a:spLocks noChangeShapeType="1"/>
          </p:cNvSpPr>
          <p:nvPr/>
        </p:nvSpPr>
        <p:spPr bwMode="auto">
          <a:xfrm flipH="1" flipV="1">
            <a:off x="6997700" y="2628900"/>
            <a:ext cx="889000" cy="1816100"/>
          </a:xfrm>
          <a:prstGeom prst="line">
            <a:avLst/>
          </a:prstGeom>
          <a:noFill/>
          <a:ln w="12700">
            <a:solidFill>
              <a:srgbClr val="0070C0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indent="-342900" eaLnBrk="0" hangingPunct="0">
              <a:buClr>
                <a:schemeClr val="folHlink"/>
              </a:buClr>
              <a:buSzPct val="60000"/>
              <a:buFont typeface="Wingdings" pitchFamily="2" charset="2"/>
              <a:buChar char="n"/>
            </a:pPr>
            <a:endParaRPr lang="zh-CN" altLang="en-US"/>
          </a:p>
        </p:txBody>
      </p:sp>
      <p:sp>
        <p:nvSpPr>
          <p:cNvPr id="66572" name="Rectangle 12"/>
          <p:cNvSpPr>
            <a:spLocks noChangeArrowheads="1"/>
          </p:cNvSpPr>
          <p:nvPr/>
        </p:nvSpPr>
        <p:spPr bwMode="auto">
          <a:xfrm>
            <a:off x="495300" y="5207000"/>
            <a:ext cx="4648200" cy="28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3500" tIns="25400" rIns="63500" bIns="25400">
            <a:spAutoFit/>
          </a:bodyPr>
          <a:lstStyle/>
          <a:p>
            <a:pPr eaLnBrk="0" hangingPunct="0">
              <a:lnSpc>
                <a:spcPct val="85000"/>
              </a:lnSpc>
            </a:pPr>
            <a:r>
              <a:rPr lang="zh-TW" altLang="en-US" sz="1800" b="1">
                <a:latin typeface="Arial" charset="0"/>
                <a:ea typeface="PMingLiU" pitchFamily="18" charset="-120"/>
              </a:rPr>
              <a:t>(4) </a:t>
            </a:r>
            <a:r>
              <a:rPr lang="en-US" altLang="zh-TW" sz="1800" b="1">
                <a:latin typeface="Arial" charset="0"/>
                <a:ea typeface="PMingLiU" pitchFamily="18" charset="-120"/>
              </a:rPr>
              <a:t>RAS high: write back the modified row</a:t>
            </a:r>
          </a:p>
        </p:txBody>
      </p:sp>
      <p:sp>
        <p:nvSpPr>
          <p:cNvPr id="66573" name="Line 13"/>
          <p:cNvSpPr>
            <a:spLocks noChangeShapeType="1"/>
          </p:cNvSpPr>
          <p:nvPr/>
        </p:nvSpPr>
        <p:spPr bwMode="auto">
          <a:xfrm flipV="1">
            <a:off x="5219700" y="4902200"/>
            <a:ext cx="3390900" cy="457200"/>
          </a:xfrm>
          <a:prstGeom prst="line">
            <a:avLst/>
          </a:prstGeom>
          <a:noFill/>
          <a:ln w="12700">
            <a:solidFill>
              <a:srgbClr val="0070C0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indent="-342900" eaLnBrk="0" hangingPunct="0">
              <a:buClr>
                <a:schemeClr val="folHlink"/>
              </a:buClr>
              <a:buSzPct val="60000"/>
              <a:buFont typeface="Wingdings" pitchFamily="2" charset="2"/>
              <a:buChar char="n"/>
            </a:pPr>
            <a:endParaRPr lang="zh-CN" altLang="en-US"/>
          </a:p>
        </p:txBody>
      </p:sp>
      <p:sp>
        <p:nvSpPr>
          <p:cNvPr id="66574" name="Line 14"/>
          <p:cNvSpPr>
            <a:spLocks noChangeShapeType="1"/>
          </p:cNvSpPr>
          <p:nvPr/>
        </p:nvSpPr>
        <p:spPr bwMode="auto">
          <a:xfrm flipH="1" flipV="1">
            <a:off x="7416800" y="1905000"/>
            <a:ext cx="1193800" cy="2997200"/>
          </a:xfrm>
          <a:prstGeom prst="line">
            <a:avLst/>
          </a:prstGeom>
          <a:noFill/>
          <a:ln w="12700">
            <a:solidFill>
              <a:srgbClr val="0070C0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indent="-342900" eaLnBrk="0" hangingPunct="0">
              <a:buClr>
                <a:schemeClr val="folHlink"/>
              </a:buClr>
              <a:buSzPct val="60000"/>
              <a:buFont typeface="Wingdings" pitchFamily="2" charset="2"/>
              <a:buChar char="n"/>
            </a:pPr>
            <a:endParaRPr lang="zh-CN" altLang="en-US"/>
          </a:p>
        </p:txBody>
      </p:sp>
      <p:sp>
        <p:nvSpPr>
          <p:cNvPr id="66575" name="Rectangle 15"/>
          <p:cNvSpPr>
            <a:spLocks noChangeArrowheads="1"/>
          </p:cNvSpPr>
          <p:nvPr/>
        </p:nvSpPr>
        <p:spPr bwMode="auto">
          <a:xfrm>
            <a:off x="508000" y="5930900"/>
            <a:ext cx="4838700" cy="28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3500" tIns="25400" rIns="63500" bIns="25400">
            <a:spAutoFit/>
          </a:bodyPr>
          <a:lstStyle/>
          <a:p>
            <a:pPr eaLnBrk="0" hangingPunct="0">
              <a:lnSpc>
                <a:spcPct val="85000"/>
              </a:lnSpc>
            </a:pPr>
            <a:r>
              <a:rPr lang="zh-TW" altLang="en-US" sz="1800" b="1">
                <a:latin typeface="Arial" charset="0"/>
                <a:ea typeface="PMingLiU" pitchFamily="18" charset="-120"/>
              </a:rPr>
              <a:t>(5) </a:t>
            </a:r>
            <a:r>
              <a:rPr lang="en-US" altLang="zh-TW" sz="1800" b="1">
                <a:latin typeface="Arial" charset="0"/>
                <a:ea typeface="PMingLiU" pitchFamily="18" charset="-120"/>
              </a:rPr>
              <a:t>CAS high to complete the memory cycle</a:t>
            </a:r>
          </a:p>
        </p:txBody>
      </p:sp>
      <p:sp>
        <p:nvSpPr>
          <p:cNvPr id="66576" name="Rectangle 16"/>
          <p:cNvSpPr>
            <a:spLocks noGrp="1" noChangeArrowheads="1"/>
          </p:cNvSpPr>
          <p:nvPr>
            <p:ph type="body" idx="1"/>
          </p:nvPr>
        </p:nvSpPr>
        <p:spPr>
          <a:xfrm>
            <a:off x="48768" y="1017304"/>
            <a:ext cx="5603352" cy="5760640"/>
          </a:xfrm>
          <a:noFill/>
          <a:ln w="12700">
            <a:noFill/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zh-TW" sz="2400" b="1" kern="1200" dirty="0">
                <a:solidFill>
                  <a:srgbClr val="0070C0"/>
                </a:solidFill>
                <a:latin typeface="Tahoma" pitchFamily="34" charset="0"/>
                <a:ea typeface="宋体" charset="-122"/>
              </a:rPr>
              <a:t>Write Cycle Timing</a:t>
            </a:r>
          </a:p>
        </p:txBody>
      </p:sp>
    </p:spTree>
    <p:extLst>
      <p:ext uri="{BB962C8B-B14F-4D97-AF65-F5344CB8AC3E}">
        <p14:creationId xmlns:p14="http://schemas.microsoft.com/office/powerpoint/2010/main" val="3885267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1" name="Rectangle 3"/>
          <p:cNvSpPr>
            <a:spLocks noGrp="1" noChangeArrowheads="1"/>
          </p:cNvSpPr>
          <p:nvPr>
            <p:ph idx="1"/>
          </p:nvPr>
        </p:nvSpPr>
        <p:spPr>
          <a:xfrm>
            <a:off x="179512" y="1196752"/>
            <a:ext cx="8856984" cy="5517232"/>
          </a:xfrm>
        </p:spPr>
        <p:txBody>
          <a:bodyPr/>
          <a:lstStyle/>
          <a:p>
            <a:pPr marL="0" indent="0" eaLnBrk="1" hangingPunct="1">
              <a:lnSpc>
                <a:spcPct val="150000"/>
              </a:lnSpc>
              <a:buNone/>
              <a:tabLst>
                <a:tab pos="5473700" algn="l"/>
              </a:tabLst>
            </a:pPr>
            <a:r>
              <a:rPr lang="en-US" altLang="zh-CN" sz="2400" dirty="0" smtClean="0">
                <a:solidFill>
                  <a:schemeClr val="bg1">
                    <a:lumMod val="50000"/>
                  </a:schemeClr>
                </a:solidFill>
              </a:rPr>
              <a:t>5.5.1 Introduction	</a:t>
            </a:r>
            <a:r>
              <a:rPr lang="zh-CN" altLang="en-US" sz="2400" dirty="0" smtClean="0">
                <a:solidFill>
                  <a:schemeClr val="bg1">
                    <a:lumMod val="50000"/>
                  </a:schemeClr>
                </a:solidFill>
              </a:rPr>
              <a:t>概述</a:t>
            </a:r>
            <a:endParaRPr lang="en-US" altLang="zh-CN" sz="24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eaLnBrk="1" hangingPunct="1">
              <a:lnSpc>
                <a:spcPct val="150000"/>
              </a:lnSpc>
              <a:buNone/>
              <a:tabLst>
                <a:tab pos="5111750" algn="l"/>
              </a:tabLst>
            </a:pP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</a:rPr>
              <a:t>5.5.2 Random Access Memory </a:t>
            </a:r>
            <a:r>
              <a:rPr lang="en-US" altLang="zh-CN" sz="2400" dirty="0" smtClean="0">
                <a:solidFill>
                  <a:schemeClr val="bg1">
                    <a:lumMod val="50000"/>
                  </a:schemeClr>
                </a:solidFill>
              </a:rPr>
              <a:t>(RAM)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</a:rPr>
              <a:t>	</a:t>
            </a:r>
            <a:r>
              <a:rPr lang="en-US" altLang="zh-CN" sz="2400" dirty="0" smtClean="0">
                <a:solidFill>
                  <a:schemeClr val="bg1">
                    <a:lumMod val="50000"/>
                  </a:schemeClr>
                </a:solidFill>
              </a:rPr>
              <a:t>	</a:t>
            </a:r>
            <a:r>
              <a:rPr lang="zh-CN" altLang="en-US" sz="2400" dirty="0" smtClean="0">
                <a:solidFill>
                  <a:schemeClr val="bg1">
                    <a:lumMod val="50000"/>
                  </a:schemeClr>
                </a:solidFill>
              </a:rPr>
              <a:t>随机存取存储器</a:t>
            </a:r>
            <a:endParaRPr lang="en-US" altLang="zh-CN" sz="24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eaLnBrk="1" hangingPunct="1">
              <a:lnSpc>
                <a:spcPct val="150000"/>
              </a:lnSpc>
              <a:buNone/>
              <a:tabLst>
                <a:tab pos="5473700" algn="l"/>
              </a:tabLst>
            </a:pP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</a:rPr>
              <a:t>5.5.3 Memory Decoding 	</a:t>
            </a: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</a:rPr>
              <a:t>存储器译码</a:t>
            </a:r>
            <a:endParaRPr lang="en-US" altLang="zh-CN" sz="24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eaLnBrk="1" hangingPunct="1">
              <a:lnSpc>
                <a:spcPct val="150000"/>
              </a:lnSpc>
              <a:buNone/>
              <a:tabLst>
                <a:tab pos="5111750" algn="l"/>
              </a:tabLst>
            </a:pPr>
            <a:r>
              <a:rPr lang="en-US" altLang="zh-CN" sz="2400" b="1" dirty="0"/>
              <a:t>5.5.4 Error Detection and Correction 	</a:t>
            </a:r>
            <a:r>
              <a:rPr lang="zh-CN" altLang="en-US" sz="2400" b="1" dirty="0" smtClean="0"/>
              <a:t>检错、纠错</a:t>
            </a:r>
            <a:endParaRPr lang="en-US" altLang="zh-CN" sz="2400" b="1" dirty="0"/>
          </a:p>
          <a:p>
            <a:pPr marL="0" indent="0" eaLnBrk="1" hangingPunct="1">
              <a:lnSpc>
                <a:spcPct val="150000"/>
              </a:lnSpc>
              <a:buNone/>
              <a:tabLst>
                <a:tab pos="5473700" algn="l"/>
              </a:tabLst>
            </a:pP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</a:rPr>
              <a:t>5.5.5 </a:t>
            </a:r>
            <a:r>
              <a:rPr lang="en-US" altLang="zh-CN" sz="2400" b="1" dirty="0">
                <a:solidFill>
                  <a:schemeClr val="bg1">
                    <a:lumMod val="50000"/>
                  </a:schemeClr>
                </a:solidFill>
              </a:rPr>
              <a:t>R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</a:rPr>
              <a:t>ead </a:t>
            </a:r>
            <a:r>
              <a:rPr lang="en-US" altLang="zh-CN" sz="2400" b="1" dirty="0">
                <a:solidFill>
                  <a:schemeClr val="bg1">
                    <a:lumMod val="50000"/>
                  </a:schemeClr>
                </a:solidFill>
              </a:rPr>
              <a:t>O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</a:rPr>
              <a:t>nly </a:t>
            </a:r>
            <a:r>
              <a:rPr lang="en-US" altLang="zh-CN" sz="2400" b="1" dirty="0">
                <a:solidFill>
                  <a:schemeClr val="bg1">
                    <a:lumMod val="50000"/>
                  </a:schemeClr>
                </a:solidFill>
              </a:rPr>
              <a:t>M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</a:rPr>
              <a:t>emory </a:t>
            </a:r>
            <a:r>
              <a:rPr lang="en-US" altLang="zh-CN" sz="2400" dirty="0" smtClean="0">
                <a:solidFill>
                  <a:schemeClr val="bg1">
                    <a:lumMod val="50000"/>
                  </a:schemeClr>
                </a:solidFill>
              </a:rPr>
              <a:t>(ROM)	</a:t>
            </a:r>
            <a:r>
              <a:rPr lang="zh-CN" altLang="en-US" sz="2400" dirty="0" smtClean="0">
                <a:solidFill>
                  <a:schemeClr val="bg1">
                    <a:lumMod val="50000"/>
                  </a:schemeClr>
                </a:solidFill>
              </a:rPr>
              <a:t>只读存储器</a:t>
            </a:r>
            <a:endParaRPr lang="en-US" altLang="zh-CN" sz="24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eaLnBrk="1" hangingPunct="1">
              <a:lnSpc>
                <a:spcPct val="150000"/>
              </a:lnSpc>
              <a:buNone/>
              <a:tabLst>
                <a:tab pos="5473700" algn="l"/>
              </a:tabLst>
            </a:pP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</a:rPr>
              <a:t>5.5.6 </a:t>
            </a:r>
            <a:r>
              <a:rPr lang="en-US" altLang="zh-CN" sz="2400" b="1" dirty="0">
                <a:solidFill>
                  <a:schemeClr val="bg1">
                    <a:lumMod val="50000"/>
                  </a:schemeClr>
                </a:solidFill>
              </a:rPr>
              <a:t>P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</a:rPr>
              <a:t>rogrammable </a:t>
            </a:r>
            <a:r>
              <a:rPr lang="en-US" altLang="zh-CN" sz="2400" b="1" dirty="0">
                <a:solidFill>
                  <a:schemeClr val="bg1">
                    <a:lumMod val="50000"/>
                  </a:schemeClr>
                </a:solidFill>
              </a:rPr>
              <a:t>L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</a:rPr>
              <a:t>ogic </a:t>
            </a:r>
            <a:r>
              <a:rPr lang="en-US" altLang="zh-CN" sz="2400" b="1" dirty="0">
                <a:solidFill>
                  <a:schemeClr val="bg1">
                    <a:lumMod val="50000"/>
                  </a:schemeClr>
                </a:solidFill>
              </a:rPr>
              <a:t>A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</a:rPr>
              <a:t>rray </a:t>
            </a:r>
            <a:r>
              <a:rPr lang="en-US" altLang="zh-CN" sz="2400" dirty="0" smtClean="0">
                <a:solidFill>
                  <a:schemeClr val="bg1">
                    <a:lumMod val="50000"/>
                  </a:schemeClr>
                </a:solidFill>
              </a:rPr>
              <a:t>(PLA)	</a:t>
            </a:r>
            <a:r>
              <a:rPr lang="zh-CN" altLang="en-US" sz="2400" dirty="0" smtClean="0">
                <a:solidFill>
                  <a:schemeClr val="bg1">
                    <a:lumMod val="50000"/>
                  </a:schemeClr>
                </a:solidFill>
              </a:rPr>
              <a:t>可编程逻辑阵列</a:t>
            </a:r>
            <a:endParaRPr lang="en-US" altLang="zh-CN" sz="24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eaLnBrk="1" hangingPunct="1">
              <a:lnSpc>
                <a:spcPct val="150000"/>
              </a:lnSpc>
              <a:buNone/>
              <a:tabLst>
                <a:tab pos="5473700" algn="l"/>
              </a:tabLst>
            </a:pP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</a:rPr>
              <a:t>5.5.7 </a:t>
            </a:r>
            <a:r>
              <a:rPr lang="en-US" altLang="zh-CN" sz="2400" b="1" dirty="0">
                <a:solidFill>
                  <a:schemeClr val="bg1">
                    <a:lumMod val="50000"/>
                  </a:schemeClr>
                </a:solidFill>
              </a:rPr>
              <a:t>P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</a:rPr>
              <a:t>rogrammable </a:t>
            </a:r>
            <a:r>
              <a:rPr lang="en-US" altLang="zh-CN" sz="2400" b="1" dirty="0">
                <a:solidFill>
                  <a:schemeClr val="bg1">
                    <a:lumMod val="50000"/>
                  </a:schemeClr>
                </a:solidFill>
              </a:rPr>
              <a:t>A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</a:rPr>
              <a:t>rray </a:t>
            </a:r>
            <a:r>
              <a:rPr lang="en-US" altLang="zh-CN" sz="2400" b="1" dirty="0">
                <a:solidFill>
                  <a:schemeClr val="bg1">
                    <a:lumMod val="50000"/>
                  </a:schemeClr>
                </a:solidFill>
              </a:rPr>
              <a:t>L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</a:rPr>
              <a:t>ogic </a:t>
            </a:r>
            <a:r>
              <a:rPr lang="en-US" altLang="zh-CN" sz="2400" dirty="0" smtClean="0">
                <a:solidFill>
                  <a:schemeClr val="bg1">
                    <a:lumMod val="50000"/>
                  </a:schemeClr>
                </a:solidFill>
              </a:rPr>
              <a:t>(PAL)	</a:t>
            </a:r>
            <a:r>
              <a:rPr lang="zh-CN" altLang="en-US" sz="2400" dirty="0" smtClean="0">
                <a:solidFill>
                  <a:schemeClr val="bg1">
                    <a:lumMod val="50000"/>
                  </a:schemeClr>
                </a:solidFill>
              </a:rPr>
              <a:t>可编程阵列逻辑</a:t>
            </a:r>
            <a:endParaRPr lang="en-US" altLang="zh-CN" sz="24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eaLnBrk="1" hangingPunct="1">
              <a:lnSpc>
                <a:spcPct val="150000"/>
              </a:lnSpc>
              <a:buNone/>
              <a:tabLst>
                <a:tab pos="5473700" algn="l"/>
              </a:tabLst>
            </a:pP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</a:rPr>
              <a:t>5.5.8 Sequential Programmable </a:t>
            </a:r>
            <a:r>
              <a:rPr lang="en-US" altLang="zh-CN" sz="2400" dirty="0" smtClean="0">
                <a:solidFill>
                  <a:schemeClr val="bg1">
                    <a:lumMod val="50000"/>
                  </a:schemeClr>
                </a:solidFill>
              </a:rPr>
              <a:t>Devices	 </a:t>
            </a:r>
            <a:r>
              <a:rPr lang="zh-CN" altLang="en-US" sz="2400" dirty="0" smtClean="0">
                <a:solidFill>
                  <a:schemeClr val="bg1">
                    <a:lumMod val="50000"/>
                  </a:schemeClr>
                </a:solidFill>
              </a:rPr>
              <a:t>时序可编程器件</a:t>
            </a:r>
            <a:endParaRPr lang="en-US" altLang="zh-CN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3730" name="Rectangle 2"/>
          <p:cNvSpPr>
            <a:spLocks noGrp="1" noChangeArrowheads="1"/>
          </p:cNvSpPr>
          <p:nvPr>
            <p:ph type="title"/>
          </p:nvPr>
        </p:nvSpPr>
        <p:spPr>
          <a:xfrm>
            <a:off x="323528" y="297719"/>
            <a:ext cx="8441109" cy="611001"/>
          </a:xfrm>
        </p:spPr>
        <p:txBody>
          <a:bodyPr/>
          <a:lstStyle/>
          <a:p>
            <a:pPr algn="ctr" eaLnBrk="1" hangingPunct="1"/>
            <a:r>
              <a:rPr lang="en-US" altLang="zh-CN" dirty="0" smtClean="0"/>
              <a:t>Contents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27CFC5-7FD8-49A5-BC14-6A12B5DF6A48}" type="slidenum">
              <a:rPr lang="en-US" altLang="zh-CN" smtClean="0"/>
              <a:pPr>
                <a:defRPr/>
              </a:pPr>
              <a:t>58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6084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sz="2800" dirty="0" smtClean="0"/>
              <a:t>由于存储器阵列的复杂性，可能导致在存取信息时发生偶然错误。需要检错、纠错。</a:t>
            </a:r>
            <a:endParaRPr lang="en-US" altLang="zh-CN" sz="2800" dirty="0" smtClean="0"/>
          </a:p>
          <a:p>
            <a:pPr lvl="1">
              <a:lnSpc>
                <a:spcPct val="150000"/>
              </a:lnSpc>
            </a:pPr>
            <a:r>
              <a:rPr lang="zh-CN" altLang="en-US" sz="2400" b="1" dirty="0" smtClean="0"/>
              <a:t>检错</a:t>
            </a:r>
            <a:r>
              <a:rPr lang="zh-CN" altLang="en-US" sz="2400" dirty="0" smtClean="0"/>
              <a:t>：添加校验位</a:t>
            </a:r>
            <a:endParaRPr lang="en-US" altLang="zh-CN" sz="2400" dirty="0" smtClean="0"/>
          </a:p>
          <a:p>
            <a:pPr lvl="1">
              <a:lnSpc>
                <a:spcPct val="150000"/>
              </a:lnSpc>
            </a:pPr>
            <a:r>
              <a:rPr lang="zh-CN" altLang="en-US" sz="2400" b="1" dirty="0" smtClean="0"/>
              <a:t>纠错</a:t>
            </a:r>
            <a:r>
              <a:rPr lang="zh-CN" altLang="en-US" sz="2400" dirty="0" smtClean="0"/>
              <a:t>：</a:t>
            </a:r>
            <a:r>
              <a:rPr lang="en-US" altLang="zh-CN" sz="2400" dirty="0" smtClean="0"/>
              <a:t>Hamming</a:t>
            </a:r>
            <a:r>
              <a:rPr lang="zh-CN" altLang="en-US" sz="2400" dirty="0" smtClean="0"/>
              <a:t>码</a:t>
            </a:r>
            <a:endParaRPr lang="en-US" altLang="zh-CN" sz="2400" dirty="0" smtClean="0"/>
          </a:p>
          <a:p>
            <a:pPr lvl="1">
              <a:lnSpc>
                <a:spcPct val="150000"/>
              </a:lnSpc>
            </a:pPr>
            <a:r>
              <a:rPr lang="zh-CN" altLang="en-US" sz="2400" b="1" dirty="0" smtClean="0"/>
              <a:t>单错误纠正，双错误检测</a:t>
            </a:r>
            <a:endParaRPr lang="zh-CN" altLang="en-US" sz="2400" b="1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27CFC5-7FD8-49A5-BC14-6A12B5DF6A48}" type="slidenum">
              <a:rPr lang="en-US" altLang="zh-CN" smtClean="0"/>
              <a:pPr>
                <a:defRPr/>
              </a:pPr>
              <a:t>59</a:t>
            </a:fld>
            <a:endParaRPr lang="en-US" altLang="zh-CN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检错、纠错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50648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742950" indent="-742950" eaLnBrk="1" hangingPunct="1">
              <a:buFont typeface="+mj-ea"/>
              <a:buAutoNum type="circleNumDbPlain" startAt="3"/>
            </a:pPr>
            <a:r>
              <a:rPr lang="zh-CN" altLang="en-US" dirty="0" smtClean="0"/>
              <a:t>同步 </a:t>
            </a:r>
            <a:r>
              <a:rPr lang="en-US" altLang="zh-CN" dirty="0" smtClean="0"/>
              <a:t>BCD </a:t>
            </a:r>
            <a:r>
              <a:rPr lang="zh-CN" altLang="en-US" dirty="0" smtClean="0"/>
              <a:t>计数器 </a:t>
            </a:r>
            <a:r>
              <a:rPr lang="en-US" altLang="zh-CN" dirty="0" smtClean="0"/>
              <a:t>(T</a:t>
            </a:r>
            <a:r>
              <a:rPr lang="zh-CN" altLang="en-US" dirty="0" smtClean="0"/>
              <a:t>触发器</a:t>
            </a:r>
            <a:r>
              <a:rPr lang="en-US" altLang="zh-CN" dirty="0" smtClean="0"/>
              <a:t>)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27CFC5-7FD8-49A5-BC14-6A12B5DF6A48}" type="slidenum">
              <a:rPr lang="en-US" altLang="zh-CN" smtClean="0"/>
              <a:pPr>
                <a:defRPr/>
              </a:pPr>
              <a:t>6</a:t>
            </a:fld>
            <a:endParaRPr lang="en-US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659410" y="996605"/>
                <a:ext cx="7560839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1" i="1" dirty="0" smtClean="0">
                          <a:solidFill>
                            <a:srgbClr val="000000"/>
                          </a:solidFill>
                          <a:latin typeface="Cambria Math"/>
                        </a:rPr>
                        <m:t>𝟎𝟎𝟎𝟎</m:t>
                      </m:r>
                      <m:r>
                        <a:rPr lang="en-US" altLang="zh-CN" sz="2000" b="1" i="1" dirty="0">
                          <a:solidFill>
                            <a:srgbClr val="000000"/>
                          </a:solidFill>
                          <a:latin typeface="Cambria Math"/>
                          <a:ea typeface="Cambria Math"/>
                        </a:rPr>
                        <m:t>→</m:t>
                      </m:r>
                      <m:r>
                        <a:rPr lang="en-US" altLang="zh-CN" sz="2000" b="1" i="1" dirty="0">
                          <a:solidFill>
                            <a:srgbClr val="000000"/>
                          </a:solidFill>
                          <a:latin typeface="Cambria Math"/>
                          <a:ea typeface="Cambria Math"/>
                        </a:rPr>
                        <m:t>𝟎𝟎𝟎𝟏</m:t>
                      </m:r>
                      <m:r>
                        <a:rPr lang="en-US" altLang="zh-CN" sz="2000" b="1" i="1" dirty="0">
                          <a:solidFill>
                            <a:srgbClr val="000000"/>
                          </a:solidFill>
                          <a:latin typeface="Cambria Math"/>
                          <a:ea typeface="Cambria Math"/>
                        </a:rPr>
                        <m:t>→</m:t>
                      </m:r>
                      <m:r>
                        <a:rPr lang="en-US" altLang="zh-CN" sz="2000" b="1" i="1" dirty="0" smtClean="0">
                          <a:solidFill>
                            <a:srgbClr val="000000"/>
                          </a:solidFill>
                          <a:latin typeface="Cambria Math"/>
                          <a:ea typeface="Cambria Math"/>
                        </a:rPr>
                        <m:t>𝟎𝟎𝟏𝟎</m:t>
                      </m:r>
                      <m:r>
                        <a:rPr lang="en-US" altLang="zh-CN" sz="2000" b="1" i="1" dirty="0">
                          <a:solidFill>
                            <a:srgbClr val="000000"/>
                          </a:solidFill>
                          <a:latin typeface="Cambria Math"/>
                          <a:ea typeface="Cambria Math"/>
                        </a:rPr>
                        <m:t>→</m:t>
                      </m:r>
                      <m:r>
                        <a:rPr lang="en-US" altLang="zh-CN" sz="2000" b="1" i="1" dirty="0" smtClean="0">
                          <a:solidFill>
                            <a:srgbClr val="000000"/>
                          </a:solidFill>
                          <a:latin typeface="Cambria Math"/>
                          <a:ea typeface="Cambria Math"/>
                        </a:rPr>
                        <m:t>𝟎𝟎𝟏𝟏</m:t>
                      </m:r>
                      <m:r>
                        <a:rPr lang="en-US" altLang="zh-CN" sz="2000" b="1" i="1" dirty="0">
                          <a:solidFill>
                            <a:srgbClr val="000000"/>
                          </a:solidFill>
                          <a:latin typeface="Cambria Math"/>
                          <a:ea typeface="Cambria Math"/>
                        </a:rPr>
                        <m:t>→</m:t>
                      </m:r>
                      <m:r>
                        <a:rPr lang="en-US" altLang="zh-CN" sz="2000" b="1" i="1" dirty="0" smtClean="0">
                          <a:solidFill>
                            <a:srgbClr val="000000"/>
                          </a:solidFill>
                          <a:latin typeface="Cambria Math"/>
                          <a:ea typeface="Cambria Math"/>
                        </a:rPr>
                        <m:t>…</m:t>
                      </m:r>
                      <m:r>
                        <a:rPr lang="en-US" altLang="zh-CN" sz="2000" b="1" i="1" dirty="0">
                          <a:solidFill>
                            <a:srgbClr val="000000"/>
                          </a:solidFill>
                          <a:latin typeface="Cambria Math"/>
                          <a:ea typeface="Cambria Math"/>
                        </a:rPr>
                        <m:t>→</m:t>
                      </m:r>
                      <m:r>
                        <a:rPr lang="en-US" altLang="zh-CN" sz="2000" b="1" i="1" dirty="0" smtClean="0">
                          <a:solidFill>
                            <a:srgbClr val="000000"/>
                          </a:solidFill>
                          <a:latin typeface="Cambria Math"/>
                          <a:ea typeface="Cambria Math"/>
                        </a:rPr>
                        <m:t>𝟏𝟎𝟎𝟎</m:t>
                      </m:r>
                      <m:r>
                        <a:rPr lang="en-US" altLang="zh-CN" sz="2000" b="1" i="1" dirty="0">
                          <a:solidFill>
                            <a:srgbClr val="000000"/>
                          </a:solidFill>
                          <a:latin typeface="Cambria Math"/>
                          <a:ea typeface="Cambria Math"/>
                        </a:rPr>
                        <m:t>→</m:t>
                      </m:r>
                      <m:r>
                        <a:rPr lang="en-US" altLang="zh-CN" sz="2000" b="1" i="1" dirty="0">
                          <a:solidFill>
                            <a:srgbClr val="000000"/>
                          </a:solidFill>
                          <a:latin typeface="Cambria Math"/>
                        </a:rPr>
                        <m:t>𝟏𝟎𝟎𝟏</m:t>
                      </m:r>
                      <m:r>
                        <a:rPr lang="en-US" altLang="zh-CN" sz="2000" b="1" i="1" dirty="0">
                          <a:solidFill>
                            <a:srgbClr val="000000"/>
                          </a:solidFill>
                          <a:latin typeface="Cambria Math"/>
                          <a:ea typeface="Cambria Math"/>
                        </a:rPr>
                        <m:t>→</m:t>
                      </m:r>
                      <m:r>
                        <a:rPr lang="en-US" altLang="zh-CN" sz="2000" b="1" i="1" dirty="0">
                          <a:solidFill>
                            <a:srgbClr val="000000"/>
                          </a:solidFill>
                          <a:latin typeface="Cambria Math"/>
                        </a:rPr>
                        <m:t>𝟎𝟎𝟎𝟎</m:t>
                      </m:r>
                    </m:oMath>
                  </m:oMathPara>
                </a14:m>
                <a:endParaRPr lang="zh-CN" altLang="en-US" sz="2000" b="1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410" y="996605"/>
                <a:ext cx="7560839" cy="40011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组合 8"/>
          <p:cNvGrpSpPr/>
          <p:nvPr/>
        </p:nvGrpSpPr>
        <p:grpSpPr>
          <a:xfrm>
            <a:off x="671290" y="1397856"/>
            <a:ext cx="8096660" cy="5337694"/>
            <a:chOff x="539552" y="1437147"/>
            <a:chExt cx="8096660" cy="5337694"/>
          </a:xfrm>
        </p:grpSpPr>
        <p:pic>
          <p:nvPicPr>
            <p:cNvPr id="104484" name="Picture 36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549063" y="1440160"/>
              <a:ext cx="5493391" cy="37890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2" name="组合 1"/>
            <p:cNvGrpSpPr/>
            <p:nvPr/>
          </p:nvGrpSpPr>
          <p:grpSpPr>
            <a:xfrm>
              <a:off x="3449836" y="5325627"/>
              <a:ext cx="4578548" cy="1415741"/>
              <a:chOff x="2988527" y="5020437"/>
              <a:chExt cx="4578548" cy="1415741"/>
            </a:xfrm>
          </p:grpSpPr>
          <p:pic>
            <p:nvPicPr>
              <p:cNvPr id="5" name="Picture 36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05220" y="5020437"/>
                <a:ext cx="2761855" cy="141574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6" name="Picture 37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88527" y="5034745"/>
                <a:ext cx="1698228" cy="96852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pic>
          <p:nvPicPr>
            <p:cNvPr id="11" name="Picture 3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9552" y="5286900"/>
              <a:ext cx="2376264" cy="148794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2" name="Picture 36"/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6058768" y="1437147"/>
              <a:ext cx="2577444" cy="37890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0" name="矩形 9"/>
          <p:cNvSpPr/>
          <p:nvPr/>
        </p:nvSpPr>
        <p:spPr bwMode="auto">
          <a:xfrm>
            <a:off x="670868" y="4331196"/>
            <a:ext cx="7776864" cy="216000"/>
          </a:xfrm>
          <a:prstGeom prst="rect">
            <a:avLst/>
          </a:prstGeom>
          <a:solidFill>
            <a:srgbClr val="FFFF00">
              <a:alpha val="50196"/>
            </a:srgbClr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60616" y="2420888"/>
            <a:ext cx="303288" cy="27084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700" dirty="0" smtClean="0"/>
              <a:t>0</a:t>
            </a:r>
          </a:p>
          <a:p>
            <a:r>
              <a:rPr lang="en-US" altLang="zh-CN" sz="1700" dirty="0" smtClean="0"/>
              <a:t>1</a:t>
            </a:r>
          </a:p>
          <a:p>
            <a:r>
              <a:rPr lang="en-US" altLang="zh-CN" sz="1700" dirty="0" smtClean="0"/>
              <a:t>2</a:t>
            </a:r>
          </a:p>
          <a:p>
            <a:r>
              <a:rPr lang="en-US" altLang="zh-CN" sz="1700" dirty="0" smtClean="0"/>
              <a:t>3</a:t>
            </a:r>
          </a:p>
          <a:p>
            <a:r>
              <a:rPr lang="en-US" altLang="zh-CN" sz="1700" dirty="0" smtClean="0"/>
              <a:t>4</a:t>
            </a:r>
          </a:p>
          <a:p>
            <a:r>
              <a:rPr lang="en-US" altLang="zh-CN" sz="1700" dirty="0" smtClean="0"/>
              <a:t>5</a:t>
            </a:r>
          </a:p>
          <a:p>
            <a:r>
              <a:rPr lang="en-US" altLang="zh-CN" sz="1700" dirty="0" smtClean="0"/>
              <a:t>6</a:t>
            </a:r>
          </a:p>
          <a:p>
            <a:r>
              <a:rPr lang="en-US" altLang="zh-CN" sz="1700" dirty="0" smtClean="0"/>
              <a:t>7</a:t>
            </a:r>
          </a:p>
          <a:p>
            <a:r>
              <a:rPr lang="en-US" altLang="zh-CN" sz="1700" dirty="0" smtClean="0"/>
              <a:t>8</a:t>
            </a:r>
          </a:p>
          <a:p>
            <a:r>
              <a:rPr lang="en-US" altLang="zh-CN" sz="1700" dirty="0"/>
              <a:t>9</a:t>
            </a:r>
            <a:endParaRPr lang="zh-CN" altLang="en-US" sz="1700" dirty="0"/>
          </a:p>
        </p:txBody>
      </p:sp>
    </p:spTree>
    <p:extLst>
      <p:ext uri="{BB962C8B-B14F-4D97-AF65-F5344CB8AC3E}">
        <p14:creationId xmlns:p14="http://schemas.microsoft.com/office/powerpoint/2010/main" val="1512144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/>
              <p:cNvSpPr>
                <a:spLocks noGrp="1"/>
              </p:cNvSpPr>
              <p:nvPr>
                <p:ph idx="1"/>
              </p:nvPr>
            </p:nvSpPr>
            <p:spPr>
              <a:xfrm>
                <a:off x="48768" y="980728"/>
                <a:ext cx="9036496" cy="5760640"/>
              </a:xfrm>
            </p:spPr>
            <p:txBody>
              <a:bodyPr/>
              <a:lstStyle/>
              <a:p>
                <a:pPr>
                  <a:lnSpc>
                    <a:spcPct val="150000"/>
                  </a:lnSpc>
                </a:pPr>
                <a:r>
                  <a:rPr lang="en-US" altLang="zh-CN" sz="2800" b="1" dirty="0" smtClean="0"/>
                  <a:t>Hamming</a:t>
                </a:r>
                <a:r>
                  <a:rPr lang="zh-CN" altLang="en-US" sz="2800" b="1" dirty="0" smtClean="0"/>
                  <a:t>码</a:t>
                </a:r>
                <a:r>
                  <a:rPr lang="zh-CN" altLang="en-US" sz="2800" dirty="0" smtClean="0"/>
                  <a:t>：将</a:t>
                </a:r>
                <a14:m>
                  <m:oMath xmlns:m="http://schemas.openxmlformats.org/officeDocument/2006/math"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zh-CN" altLang="en-US" sz="2800" dirty="0" smtClean="0"/>
                  <a:t>位校验位加入到</a:t>
                </a:r>
                <a14:m>
                  <m:oMath xmlns:m="http://schemas.openxmlformats.org/officeDocument/2006/math"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sz="2800" dirty="0" smtClean="0"/>
                  <a:t>个数据位中，</a:t>
                </a:r>
                <a:r>
                  <a:rPr lang="en-US" altLang="zh-CN" sz="2800" dirty="0" smtClean="0"/>
                  <a:t/>
                </a:r>
                <a:br>
                  <a:rPr lang="en-US" altLang="zh-CN" sz="2800" dirty="0" smtClean="0"/>
                </a:br>
                <a:r>
                  <a:rPr lang="zh-CN" altLang="en-US" sz="2800" dirty="0" smtClean="0"/>
                  <a:t>校验位占据标号为</a:t>
                </a:r>
                <a:r>
                  <a:rPr lang="en-US" altLang="zh-CN" sz="2800" dirty="0" smtClean="0"/>
                  <a:t>2</a:t>
                </a:r>
                <a:r>
                  <a:rPr lang="zh-CN" altLang="en-US" sz="2800" dirty="0" smtClean="0"/>
                  <a:t>的幂次位</a:t>
                </a:r>
                <a:r>
                  <a:rPr lang="en-US" altLang="zh-CN" sz="2800" dirty="0" smtClean="0"/>
                  <a:t>(1</a:t>
                </a:r>
                <a:r>
                  <a:rPr lang="zh-CN" altLang="en-US" sz="2800" dirty="0" smtClean="0"/>
                  <a:t>，</a:t>
                </a:r>
                <a:r>
                  <a:rPr lang="en-US" altLang="zh-CN" sz="2800" dirty="0" smtClean="0"/>
                  <a:t>2</a:t>
                </a:r>
                <a:r>
                  <a:rPr lang="zh-CN" altLang="en-US" sz="2800" dirty="0" smtClean="0"/>
                  <a:t>，</a:t>
                </a:r>
                <a:r>
                  <a:rPr lang="en-US" altLang="zh-CN" sz="2800" dirty="0" smtClean="0"/>
                  <a:t>4</a:t>
                </a:r>
                <a:r>
                  <a:rPr lang="zh-CN" altLang="en-US" sz="2800" dirty="0" smtClean="0"/>
                  <a:t>，</a:t>
                </a:r>
                <a:r>
                  <a:rPr lang="en-US" altLang="zh-CN" sz="2800" dirty="0" smtClean="0"/>
                  <a:t>8...)</a:t>
                </a:r>
                <a:r>
                  <a:rPr lang="zh-CN" altLang="en-US" sz="2800" dirty="0" smtClean="0"/>
                  <a:t>。</a:t>
                </a:r>
                <a:endParaRPr lang="zh-CN" altLang="en-US" sz="2800" dirty="0"/>
              </a:p>
            </p:txBody>
          </p:sp>
        </mc:Choice>
        <mc:Fallback xmlns=""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8768" y="980728"/>
                <a:ext cx="9036496" cy="5760640"/>
              </a:xfrm>
              <a:blipFill rotWithShape="0">
                <a:blip r:embed="rId2"/>
                <a:stretch>
                  <a:fillRect l="-2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27CFC5-7FD8-49A5-BC14-6A12B5DF6A48}" type="slidenum">
              <a:rPr lang="en-US" altLang="zh-CN" smtClean="0"/>
              <a:pPr>
                <a:defRPr/>
              </a:pPr>
              <a:t>60</a:t>
            </a:fld>
            <a:endParaRPr lang="en-US" altLang="zh-CN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Hamming</a:t>
            </a:r>
            <a:r>
              <a:rPr lang="zh-CN" altLang="en-US" dirty="0" smtClean="0"/>
              <a:t>码</a:t>
            </a:r>
            <a:endParaRPr lang="zh-CN" altLang="en-US" dirty="0"/>
          </a:p>
        </p:txBody>
      </p:sp>
      <p:pic>
        <p:nvPicPr>
          <p:cNvPr id="20378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278" y="2492895"/>
            <a:ext cx="8990722" cy="11544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378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279" y="3645024"/>
            <a:ext cx="5726754" cy="18722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3782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640" y="5509173"/>
            <a:ext cx="6281568" cy="11051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5182175" y="4077072"/>
            <a:ext cx="4070345" cy="1815882"/>
          </a:xfrm>
          <a:prstGeom prst="rect">
            <a:avLst/>
          </a:prstGeom>
          <a:solidFill>
            <a:srgbClr val="F2F2F2"/>
          </a:solidFill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异或运算：“奇”功能</a:t>
            </a:r>
            <a:endParaRPr lang="en-US" altLang="zh-CN" dirty="0" smtClean="0"/>
          </a:p>
          <a:p>
            <a:pPr marL="342900" indent="-342900">
              <a:buFont typeface="Arial" pitchFamily="34" charset="0"/>
              <a:buChar char="•"/>
            </a:pPr>
            <a:r>
              <a:rPr lang="zh-CN" altLang="en-US" sz="2200" dirty="0" smtClean="0">
                <a:latin typeface="楷体" pitchFamily="49" charset="-122"/>
                <a:ea typeface="楷体" pitchFamily="49" charset="-122"/>
              </a:rPr>
              <a:t>当变量中</a:t>
            </a:r>
            <a:r>
              <a:rPr lang="en-US" altLang="zh-CN" sz="2200" dirty="0" smtClean="0">
                <a:latin typeface="楷体" pitchFamily="49" charset="-122"/>
                <a:ea typeface="楷体" pitchFamily="49" charset="-122"/>
              </a:rPr>
              <a:t>1</a:t>
            </a:r>
            <a:r>
              <a:rPr lang="zh-CN" altLang="en-US" sz="2200" dirty="0" smtClean="0">
                <a:latin typeface="楷体" pitchFamily="49" charset="-122"/>
                <a:ea typeface="楷体" pitchFamily="49" charset="-122"/>
              </a:rPr>
              <a:t>的个数为奇数时，</a:t>
            </a:r>
            <a:r>
              <a:rPr lang="en-US" altLang="zh-CN" sz="2200" dirty="0" smtClean="0">
                <a:latin typeface="楷体" pitchFamily="49" charset="-122"/>
                <a:ea typeface="楷体" pitchFamily="49" charset="-122"/>
              </a:rPr>
              <a:t/>
            </a:r>
            <a:br>
              <a:rPr lang="en-US" altLang="zh-CN" sz="2200" dirty="0" smtClean="0">
                <a:latin typeface="楷体" pitchFamily="49" charset="-122"/>
                <a:ea typeface="楷体" pitchFamily="49" charset="-122"/>
              </a:rPr>
            </a:br>
            <a:r>
              <a:rPr lang="zh-CN" altLang="en-US" sz="2200" dirty="0" smtClean="0">
                <a:latin typeface="楷体" pitchFamily="49" charset="-122"/>
                <a:ea typeface="楷体" pitchFamily="49" charset="-122"/>
              </a:rPr>
              <a:t>结果</a:t>
            </a:r>
            <a:r>
              <a:rPr lang="en-US" altLang="zh-CN" sz="2200" dirty="0" smtClean="0">
                <a:latin typeface="楷体" pitchFamily="49" charset="-122"/>
                <a:ea typeface="楷体" pitchFamily="49" charset="-122"/>
              </a:rPr>
              <a:t>=1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zh-CN" altLang="en-US" sz="2200" dirty="0" smtClean="0">
                <a:latin typeface="楷体" pitchFamily="49" charset="-122"/>
                <a:ea typeface="楷体" pitchFamily="49" charset="-122"/>
              </a:rPr>
              <a:t>如果算上该校验位的</a:t>
            </a:r>
            <a:r>
              <a:rPr lang="en-US" altLang="zh-CN" sz="2200" dirty="0" smtClean="0">
                <a:latin typeface="楷体" pitchFamily="49" charset="-122"/>
                <a:ea typeface="楷体" pitchFamily="49" charset="-122"/>
              </a:rPr>
              <a:t>1</a:t>
            </a:r>
            <a:r>
              <a:rPr lang="zh-CN" altLang="en-US" sz="2200" dirty="0" smtClean="0">
                <a:latin typeface="楷体" pitchFamily="49" charset="-122"/>
                <a:ea typeface="楷体" pitchFamily="49" charset="-122"/>
              </a:rPr>
              <a:t>，</a:t>
            </a:r>
            <a:r>
              <a:rPr lang="en-US" altLang="zh-CN" sz="2200" dirty="0" smtClean="0">
                <a:latin typeface="楷体" pitchFamily="49" charset="-122"/>
                <a:ea typeface="楷体" pitchFamily="49" charset="-122"/>
              </a:rPr>
              <a:t/>
            </a:r>
            <a:br>
              <a:rPr lang="en-US" altLang="zh-CN" sz="2200" dirty="0" smtClean="0">
                <a:latin typeface="楷体" pitchFamily="49" charset="-122"/>
                <a:ea typeface="楷体" pitchFamily="49" charset="-122"/>
              </a:rPr>
            </a:br>
            <a:r>
              <a:rPr lang="en-US" altLang="zh-CN" sz="2200" dirty="0" smtClean="0">
                <a:latin typeface="楷体" pitchFamily="49" charset="-122"/>
                <a:ea typeface="楷体" pitchFamily="49" charset="-122"/>
              </a:rPr>
              <a:t>1</a:t>
            </a:r>
            <a:r>
              <a:rPr lang="zh-CN" altLang="en-US" sz="2200" dirty="0" smtClean="0">
                <a:latin typeface="楷体" pitchFamily="49" charset="-122"/>
                <a:ea typeface="楷体" pitchFamily="49" charset="-122"/>
              </a:rPr>
              <a:t>的个数为偶数。</a:t>
            </a:r>
            <a:endParaRPr lang="zh-CN" altLang="en-US" sz="2200" dirty="0"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10" name="椭圆 9"/>
          <p:cNvSpPr/>
          <p:nvPr/>
        </p:nvSpPr>
        <p:spPr bwMode="auto">
          <a:xfrm>
            <a:off x="990600" y="6254328"/>
            <a:ext cx="216024" cy="360040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  <p:sp>
        <p:nvSpPr>
          <p:cNvPr id="11" name="椭圆 10"/>
          <p:cNvSpPr/>
          <p:nvPr/>
        </p:nvSpPr>
        <p:spPr bwMode="auto">
          <a:xfrm>
            <a:off x="1403648" y="6254328"/>
            <a:ext cx="216024" cy="360040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  <p:sp>
        <p:nvSpPr>
          <p:cNvPr id="12" name="椭圆 11"/>
          <p:cNvSpPr/>
          <p:nvPr/>
        </p:nvSpPr>
        <p:spPr bwMode="auto">
          <a:xfrm>
            <a:off x="2280996" y="6254328"/>
            <a:ext cx="216024" cy="360040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  <p:sp>
        <p:nvSpPr>
          <p:cNvPr id="13" name="椭圆 12"/>
          <p:cNvSpPr/>
          <p:nvPr/>
        </p:nvSpPr>
        <p:spPr bwMode="auto">
          <a:xfrm>
            <a:off x="4035692" y="6254328"/>
            <a:ext cx="216024" cy="360040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  <p:sp>
        <p:nvSpPr>
          <p:cNvPr id="14" name="椭圆 13"/>
          <p:cNvSpPr/>
          <p:nvPr/>
        </p:nvSpPr>
        <p:spPr bwMode="auto">
          <a:xfrm>
            <a:off x="983632" y="3284984"/>
            <a:ext cx="245792" cy="360040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  <p:sp>
        <p:nvSpPr>
          <p:cNvPr id="15" name="椭圆 14"/>
          <p:cNvSpPr/>
          <p:nvPr/>
        </p:nvSpPr>
        <p:spPr bwMode="auto">
          <a:xfrm>
            <a:off x="1333934" y="3284984"/>
            <a:ext cx="278770" cy="360040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  <p:sp>
        <p:nvSpPr>
          <p:cNvPr id="16" name="椭圆 15"/>
          <p:cNvSpPr/>
          <p:nvPr/>
        </p:nvSpPr>
        <p:spPr bwMode="auto">
          <a:xfrm>
            <a:off x="2195736" y="3284984"/>
            <a:ext cx="294316" cy="360040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  <p:sp>
        <p:nvSpPr>
          <p:cNvPr id="17" name="椭圆 16"/>
          <p:cNvSpPr/>
          <p:nvPr/>
        </p:nvSpPr>
        <p:spPr bwMode="auto">
          <a:xfrm>
            <a:off x="3851920" y="3284984"/>
            <a:ext cx="392828" cy="360040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36388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27CFC5-7FD8-49A5-BC14-6A12B5DF6A48}" type="slidenum">
              <a:rPr lang="en-US" altLang="zh-CN" smtClean="0"/>
              <a:pPr>
                <a:defRPr/>
              </a:pPr>
              <a:t>61</a:t>
            </a:fld>
            <a:endParaRPr lang="en-US" altLang="zh-CN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Hamming</a:t>
            </a:r>
            <a:r>
              <a:rPr lang="zh-CN" altLang="en-US" dirty="0" smtClean="0"/>
              <a:t>码 </a:t>
            </a:r>
            <a:r>
              <a:rPr lang="en-US" altLang="zh-CN" dirty="0" smtClean="0"/>
              <a:t>(</a:t>
            </a:r>
            <a:r>
              <a:rPr lang="zh-CN" altLang="en-US" dirty="0" smtClean="0"/>
              <a:t>例：</a:t>
            </a:r>
            <a:r>
              <a:rPr lang="zh-CN" altLang="en-US" b="1" dirty="0" smtClean="0">
                <a:solidFill>
                  <a:srgbClr val="FF0000"/>
                </a:solidFill>
              </a:rPr>
              <a:t>校验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  <p:pic>
        <p:nvPicPr>
          <p:cNvPr id="203781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279" y="2132857"/>
            <a:ext cx="5726754" cy="18722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3782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640" y="1027661"/>
            <a:ext cx="6281568" cy="11051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椭圆 11"/>
          <p:cNvSpPr/>
          <p:nvPr/>
        </p:nvSpPr>
        <p:spPr bwMode="auto">
          <a:xfrm>
            <a:off x="2280996" y="1772816"/>
            <a:ext cx="216024" cy="360040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  <p:sp>
        <p:nvSpPr>
          <p:cNvPr id="13" name="椭圆 12"/>
          <p:cNvSpPr/>
          <p:nvPr/>
        </p:nvSpPr>
        <p:spPr bwMode="auto">
          <a:xfrm>
            <a:off x="4035692" y="1772816"/>
            <a:ext cx="216024" cy="360040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03664" y="4407495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>
                <a:solidFill>
                  <a:srgbClr val="0070C0"/>
                </a:solidFill>
              </a:rPr>
              <a:t>校验：</a:t>
            </a:r>
            <a:endParaRPr lang="zh-CN" altLang="en-US" b="1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5652120" y="4700535"/>
                <a:ext cx="2954655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 smtClean="0"/>
                  <a:t>因是偶校验，</a:t>
                </a:r>
                <a:r>
                  <a:rPr lang="zh-CN" altLang="en-US" dirty="0"/>
                  <a:t>因此，</a:t>
                </a:r>
                <a:endParaRPr lang="en-US" altLang="zh-CN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/>
                            </a:rPr>
                            <m:t>𝐶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/>
                            </a:rPr>
                            <m:t>8</m:t>
                          </m:r>
                        </m:sub>
                      </m:sSub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/>
                            </a:rPr>
                            <m:t>𝐶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/>
                            </a:rPr>
                            <m:t>4</m:t>
                          </m:r>
                        </m:sub>
                      </m:sSub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/>
                            </a:rPr>
                            <m:t>𝐶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/>
                            </a:rPr>
                            <m:t>𝐶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latin typeface="Cambria Math"/>
                        </a:rPr>
                        <m:t>=</m:t>
                      </m:r>
                      <m:r>
                        <a:rPr lang="en-US" altLang="zh-CN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𝟎𝟎𝟎𝟎</m:t>
                      </m:r>
                    </m:oMath>
                  </m:oMathPara>
                </a14:m>
                <a:endParaRPr lang="en-US" altLang="zh-CN" b="1" dirty="0" smtClean="0"/>
              </a:p>
              <a:p>
                <a:r>
                  <a:rPr lang="zh-CN" altLang="en-US" dirty="0" smtClean="0"/>
                  <a:t>表示没错误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2120" y="4700535"/>
                <a:ext cx="2954655" cy="1200329"/>
              </a:xfrm>
              <a:prstGeom prst="rect">
                <a:avLst/>
              </a:prstGeom>
              <a:blipFill rotWithShape="1">
                <a:blip r:embed="rId4"/>
                <a:stretch>
                  <a:fillRect l="-3093" t="-5076" r="-2268" b="-964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矩形 21"/>
          <p:cNvSpPr/>
          <p:nvPr/>
        </p:nvSpPr>
        <p:spPr bwMode="auto">
          <a:xfrm>
            <a:off x="971600" y="1375705"/>
            <a:ext cx="665076" cy="756828"/>
          </a:xfrm>
          <a:prstGeom prst="rect">
            <a:avLst/>
          </a:prstGeom>
          <a:solidFill>
            <a:srgbClr val="FFFF00">
              <a:alpha val="50196"/>
            </a:srgbClr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  <p:sp>
        <p:nvSpPr>
          <p:cNvPr id="23" name="矩形 22"/>
          <p:cNvSpPr/>
          <p:nvPr/>
        </p:nvSpPr>
        <p:spPr bwMode="auto">
          <a:xfrm>
            <a:off x="1882990" y="1375705"/>
            <a:ext cx="360040" cy="756828"/>
          </a:xfrm>
          <a:prstGeom prst="rect">
            <a:avLst/>
          </a:prstGeom>
          <a:solidFill>
            <a:srgbClr val="FFFF00">
              <a:alpha val="50196"/>
            </a:srgbClr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  <p:sp>
        <p:nvSpPr>
          <p:cNvPr id="24" name="矩形 23"/>
          <p:cNvSpPr/>
          <p:nvPr/>
        </p:nvSpPr>
        <p:spPr bwMode="auto">
          <a:xfrm>
            <a:off x="3107126" y="1375705"/>
            <a:ext cx="360040" cy="756828"/>
          </a:xfrm>
          <a:prstGeom prst="rect">
            <a:avLst/>
          </a:prstGeom>
          <a:solidFill>
            <a:srgbClr val="FFFF00">
              <a:alpha val="50196"/>
            </a:srgbClr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  <p:sp>
        <p:nvSpPr>
          <p:cNvPr id="7" name="椭圆 6"/>
          <p:cNvSpPr/>
          <p:nvPr/>
        </p:nvSpPr>
        <p:spPr bwMode="auto">
          <a:xfrm>
            <a:off x="990600" y="1772816"/>
            <a:ext cx="216024" cy="360040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  <p:sp>
        <p:nvSpPr>
          <p:cNvPr id="11" name="椭圆 10"/>
          <p:cNvSpPr/>
          <p:nvPr/>
        </p:nvSpPr>
        <p:spPr bwMode="auto">
          <a:xfrm>
            <a:off x="1403648" y="1772816"/>
            <a:ext cx="216024" cy="360040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  <p:pic>
        <p:nvPicPr>
          <p:cNvPr id="202753" name="Picture 1" descr="C:\Users\Sam\AppData\Roaming\Tencent\Users\1850360580\QQ\WinTemp\RichOle\O}QZRZ[XU4]83~3~W(_2YKC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4211934"/>
            <a:ext cx="4182490" cy="1809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1404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27CFC5-7FD8-49A5-BC14-6A12B5DF6A48}" type="slidenum">
              <a:rPr lang="en-US" altLang="zh-CN" smtClean="0"/>
              <a:pPr>
                <a:defRPr/>
              </a:pPr>
              <a:t>62</a:t>
            </a:fld>
            <a:endParaRPr lang="en-US" altLang="zh-CN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Hamming</a:t>
            </a:r>
            <a:r>
              <a:rPr lang="zh-CN" altLang="en-US" dirty="0" smtClean="0"/>
              <a:t>码 </a:t>
            </a:r>
            <a:r>
              <a:rPr lang="en-US" altLang="zh-CN" dirty="0" smtClean="0"/>
              <a:t>(</a:t>
            </a:r>
            <a:r>
              <a:rPr lang="zh-CN" altLang="en-US" dirty="0" smtClean="0"/>
              <a:t>例：</a:t>
            </a:r>
            <a:r>
              <a:rPr lang="zh-CN" altLang="en-US" b="1" dirty="0" smtClean="0">
                <a:solidFill>
                  <a:srgbClr val="FF0000"/>
                </a:solidFill>
              </a:rPr>
              <a:t>纠错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5757805" y="1182959"/>
                <a:ext cx="2954655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 smtClean="0"/>
                  <a:t>因是偶校验，</a:t>
                </a:r>
                <a:r>
                  <a:rPr lang="zh-CN" altLang="en-US" dirty="0"/>
                  <a:t>因此，</a:t>
                </a:r>
                <a:endParaRPr lang="en-US" altLang="zh-CN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/>
                            </a:rPr>
                            <m:t>𝐶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/>
                            </a:rPr>
                            <m:t>8</m:t>
                          </m:r>
                        </m:sub>
                      </m:sSub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/>
                            </a:rPr>
                            <m:t>𝐶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/>
                            </a:rPr>
                            <m:t>4</m:t>
                          </m:r>
                        </m:sub>
                      </m:sSub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/>
                            </a:rPr>
                            <m:t>𝐶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/>
                            </a:rPr>
                            <m:t>𝐶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latin typeface="Cambria Math"/>
                        </a:rPr>
                        <m:t>=0000</m:t>
                      </m:r>
                    </m:oMath>
                  </m:oMathPara>
                </a14:m>
                <a:endParaRPr lang="en-US" altLang="zh-CN" dirty="0" smtClean="0"/>
              </a:p>
              <a:p>
                <a:r>
                  <a:rPr lang="zh-CN" altLang="en-US" dirty="0" smtClean="0"/>
                  <a:t>表示没错误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7805" y="1182959"/>
                <a:ext cx="2954655" cy="1200329"/>
              </a:xfrm>
              <a:prstGeom prst="rect">
                <a:avLst/>
              </a:prstGeom>
              <a:blipFill rotWithShape="1">
                <a:blip r:embed="rId3"/>
                <a:stretch>
                  <a:fillRect l="-3306" t="-5076" r="-2273" b="-964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3777" name="Picture 1" descr="C:\Users\Sam\AppData\Roaming\Tencent\Users\1850360580\QQ\WinTemp\RichOle\O}QZRZ[XU4]83~3~W(_2YKC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980728"/>
            <a:ext cx="3828425" cy="1656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3778" name="Picture 2" descr="C:\Users\Sam\AppData\Roaming\Tencent\Users\1850360580\QQ\WinTemp\RichOle\6T64K}RN@~3]A$1P]Z]VRQ3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518" y="2708920"/>
            <a:ext cx="8800978" cy="144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矩形 32"/>
          <p:cNvSpPr/>
          <p:nvPr/>
        </p:nvSpPr>
        <p:spPr bwMode="auto">
          <a:xfrm>
            <a:off x="1886295" y="3050586"/>
            <a:ext cx="845183" cy="1098494"/>
          </a:xfrm>
          <a:prstGeom prst="rect">
            <a:avLst/>
          </a:prstGeom>
          <a:solidFill>
            <a:srgbClr val="FFFF00">
              <a:alpha val="50196"/>
            </a:srgbClr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  <p:sp>
        <p:nvSpPr>
          <p:cNvPr id="34" name="矩形 33"/>
          <p:cNvSpPr/>
          <p:nvPr/>
        </p:nvSpPr>
        <p:spPr bwMode="auto">
          <a:xfrm>
            <a:off x="3336406" y="3050586"/>
            <a:ext cx="360040" cy="1098494"/>
          </a:xfrm>
          <a:prstGeom prst="rect">
            <a:avLst/>
          </a:prstGeom>
          <a:solidFill>
            <a:srgbClr val="FFFF00">
              <a:alpha val="50196"/>
            </a:srgbClr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  <p:sp>
        <p:nvSpPr>
          <p:cNvPr id="35" name="矩形 34"/>
          <p:cNvSpPr/>
          <p:nvPr/>
        </p:nvSpPr>
        <p:spPr bwMode="auto">
          <a:xfrm>
            <a:off x="5275439" y="3068960"/>
            <a:ext cx="360040" cy="1098494"/>
          </a:xfrm>
          <a:prstGeom prst="rect">
            <a:avLst/>
          </a:prstGeom>
          <a:solidFill>
            <a:srgbClr val="FFFF00">
              <a:alpha val="50196"/>
            </a:srgbClr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666761" y="4365104"/>
            <a:ext cx="7929772" cy="2150947"/>
            <a:chOff x="666761" y="4365104"/>
            <a:chExt cx="7929772" cy="2150947"/>
          </a:xfrm>
        </p:grpSpPr>
        <p:sp>
          <p:nvSpPr>
            <p:cNvPr id="2" name="TextBox 1"/>
            <p:cNvSpPr txBox="1"/>
            <p:nvPr/>
          </p:nvSpPr>
          <p:spPr>
            <a:xfrm>
              <a:off x="666761" y="4365104"/>
              <a:ext cx="50910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/>
                <a:t>通过异或运算可以找到错误</a:t>
              </a:r>
              <a:endParaRPr lang="zh-CN" altLang="en-US" dirty="0"/>
            </a:p>
          </p:txBody>
        </p:sp>
        <p:pic>
          <p:nvPicPr>
            <p:cNvPr id="203779" name="Picture 3" descr="C:\Users\Sam\AppData\Roaming\Tencent\Users\1850360580\QQ\WinTemp\RichOle\LF_0BGKDD]O59PDW0]L)MRP.jp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6761" y="4847376"/>
              <a:ext cx="7929772" cy="16686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3" name="矩形 12"/>
          <p:cNvSpPr/>
          <p:nvPr/>
        </p:nvSpPr>
        <p:spPr bwMode="auto">
          <a:xfrm>
            <a:off x="5285110" y="6165303"/>
            <a:ext cx="3175321" cy="350747"/>
          </a:xfrm>
          <a:prstGeom prst="rect">
            <a:avLst/>
          </a:prstGeom>
          <a:solidFill>
            <a:srgbClr val="FF0000">
              <a:alpha val="63137"/>
            </a:srgbClr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74415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8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6854" y="3789040"/>
            <a:ext cx="5581650" cy="30689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/>
              <p:cNvSpPr>
                <a:spLocks noGrp="1"/>
              </p:cNvSpPr>
              <p:nvPr>
                <p:ph idx="1"/>
              </p:nvPr>
            </p:nvSpPr>
            <p:spPr>
              <a:xfrm>
                <a:off x="48768" y="980728"/>
                <a:ext cx="9036496" cy="4248472"/>
              </a:xfrm>
            </p:spPr>
            <p:txBody>
              <a:bodyPr/>
              <a:lstStyle/>
              <a:p>
                <a:pPr>
                  <a:lnSpc>
                    <a:spcPct val="150000"/>
                  </a:lnSpc>
                </a:pPr>
                <a:r>
                  <a:rPr lang="en-US" altLang="zh-CN" sz="2800" b="1" dirty="0" smtClean="0"/>
                  <a:t>Hamming</a:t>
                </a:r>
                <a:r>
                  <a:rPr lang="zh-CN" altLang="en-US" sz="2800" b="1" dirty="0" smtClean="0"/>
                  <a:t>码</a:t>
                </a:r>
                <a:r>
                  <a:rPr lang="zh-CN" altLang="en-US" sz="2800" dirty="0" smtClean="0"/>
                  <a:t>：将</a:t>
                </a:r>
                <a14:m>
                  <m:oMath xmlns:m="http://schemas.openxmlformats.org/officeDocument/2006/math"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zh-CN" altLang="en-US" sz="2800" dirty="0" smtClean="0"/>
                  <a:t>位校验位加入到</a:t>
                </a:r>
                <a14:m>
                  <m:oMath xmlns:m="http://schemas.openxmlformats.org/officeDocument/2006/math"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sz="2800" dirty="0" smtClean="0"/>
                  <a:t>个数据位中，</a:t>
                </a:r>
                <a:r>
                  <a:rPr lang="en-US" altLang="zh-CN" sz="2800" dirty="0" smtClean="0"/>
                  <a:t/>
                </a:r>
                <a:br>
                  <a:rPr lang="en-US" altLang="zh-CN" sz="2800" dirty="0" smtClean="0"/>
                </a:br>
                <a:r>
                  <a:rPr lang="zh-CN" altLang="en-US" sz="2800" dirty="0" smtClean="0"/>
                  <a:t>校验位占据标号为</a:t>
                </a:r>
                <a:r>
                  <a:rPr lang="en-US" altLang="zh-CN" sz="2800" dirty="0" smtClean="0"/>
                  <a:t>2</a:t>
                </a:r>
                <a:r>
                  <a:rPr lang="zh-CN" altLang="en-US" sz="2800" dirty="0" smtClean="0"/>
                  <a:t>的幂次位</a:t>
                </a:r>
                <a:r>
                  <a:rPr lang="en-US" altLang="zh-CN" sz="2800" dirty="0" smtClean="0"/>
                  <a:t>(1</a:t>
                </a:r>
                <a:r>
                  <a:rPr lang="zh-CN" altLang="en-US" sz="2800" dirty="0" smtClean="0"/>
                  <a:t>，</a:t>
                </a:r>
                <a:r>
                  <a:rPr lang="en-US" altLang="zh-CN" sz="2800" dirty="0" smtClean="0"/>
                  <a:t>2</a:t>
                </a:r>
                <a:r>
                  <a:rPr lang="zh-CN" altLang="en-US" sz="2800" dirty="0" smtClean="0"/>
                  <a:t>，</a:t>
                </a:r>
                <a:r>
                  <a:rPr lang="en-US" altLang="zh-CN" sz="2800" dirty="0" smtClean="0"/>
                  <a:t>4</a:t>
                </a:r>
                <a:r>
                  <a:rPr lang="zh-CN" altLang="en-US" sz="2800" dirty="0" smtClean="0"/>
                  <a:t>，</a:t>
                </a:r>
                <a:r>
                  <a:rPr lang="en-US" altLang="zh-CN" sz="2800" dirty="0" smtClean="0"/>
                  <a:t>8...)</a:t>
                </a:r>
                <a:r>
                  <a:rPr lang="zh-CN" altLang="en-US" sz="2800" dirty="0" smtClean="0"/>
                  <a:t>。</a:t>
                </a:r>
                <a:endParaRPr lang="en-US" altLang="zh-CN" sz="2800" dirty="0" smtClean="0"/>
              </a:p>
              <a:p>
                <a:pPr>
                  <a:lnSpc>
                    <a:spcPct val="150000"/>
                  </a:lnSpc>
                </a:pPr>
                <a:r>
                  <a:rPr lang="zh-CN" altLang="en-US" sz="2800" dirty="0" smtClean="0"/>
                  <a:t>对任何长度数据字都可用该方法。</a:t>
                </a:r>
                <a:endParaRPr lang="en-US" altLang="zh-CN" sz="2800" dirty="0" smtClean="0"/>
              </a:p>
              <a:p>
                <a:pPr>
                  <a:lnSpc>
                    <a:spcPct val="150000"/>
                  </a:lnSpc>
                </a:pPr>
                <a:r>
                  <a:rPr lang="zh-CN" altLang="en-US" sz="2800" b="1" dirty="0" smtClean="0">
                    <a:solidFill>
                      <a:srgbClr val="FF0000"/>
                    </a:solidFill>
                  </a:rPr>
                  <a:t>如何确定</a:t>
                </a:r>
                <a:r>
                  <a:rPr lang="en-US" altLang="zh-CN" sz="2800" b="1" dirty="0" smtClean="0">
                    <a:solidFill>
                      <a:srgbClr val="FF0000"/>
                    </a:solidFill>
                  </a:rPr>
                  <a:t>n</a:t>
                </a:r>
                <a:r>
                  <a:rPr lang="zh-CN" altLang="en-US" sz="2800" b="1" dirty="0" smtClean="0">
                    <a:solidFill>
                      <a:srgbClr val="FF0000"/>
                    </a:solidFill>
                  </a:rPr>
                  <a:t>个数据中</a:t>
                </a:r>
                <a:r>
                  <a:rPr lang="en-US" altLang="zh-CN" sz="2800" b="1" dirty="0" smtClean="0">
                    <a:solidFill>
                      <a:srgbClr val="FF0000"/>
                    </a:solidFill>
                  </a:rPr>
                  <a:t>k</a:t>
                </a:r>
                <a:r>
                  <a:rPr lang="zh-CN" altLang="en-US" sz="2800" b="1" dirty="0" smtClean="0">
                    <a:solidFill>
                      <a:srgbClr val="FF0000"/>
                    </a:solidFill>
                  </a:rPr>
                  <a:t>的长度？</a:t>
                </a:r>
                <a:endParaRPr lang="zh-CN" altLang="en-US" sz="28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8768" y="980728"/>
                <a:ext cx="9036496" cy="4248472"/>
              </a:xfrm>
              <a:blipFill rotWithShape="0">
                <a:blip r:embed="rId4"/>
                <a:stretch>
                  <a:fillRect l="-2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27CFC5-7FD8-49A5-BC14-6A12B5DF6A48}" type="slidenum">
              <a:rPr lang="en-US" altLang="zh-CN" smtClean="0"/>
              <a:pPr>
                <a:defRPr/>
              </a:pPr>
              <a:t>63</a:t>
            </a:fld>
            <a:endParaRPr lang="en-US" altLang="zh-CN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Hamming</a:t>
            </a:r>
            <a:r>
              <a:rPr lang="zh-CN" altLang="en-US" dirty="0" smtClean="0"/>
              <a:t>码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467544" y="3933056"/>
                <a:ext cx="3096344" cy="5309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b="0" i="1" smtClean="0">
                              <a:latin typeface="Cambria Math"/>
                            </a:rPr>
                            <m:t>2</m:t>
                          </m:r>
                        </m:e>
                        <m:sup>
                          <m:r>
                            <a:rPr lang="en-US" altLang="zh-CN" sz="2800" b="0" i="1" smtClean="0">
                              <a:latin typeface="Cambria Math"/>
                            </a:rPr>
                            <m:t>𝑘</m:t>
                          </m:r>
                        </m:sup>
                      </m:sSup>
                      <m:r>
                        <a:rPr lang="en-US" altLang="zh-CN" sz="2800" b="0" i="1" smtClean="0">
                          <a:latin typeface="Cambria Math"/>
                        </a:rPr>
                        <m:t>−1</m:t>
                      </m:r>
                      <m:r>
                        <a:rPr lang="en-US" altLang="zh-CN" sz="2800" b="0" i="1" smtClean="0">
                          <a:latin typeface="Cambria Math"/>
                          <a:ea typeface="Cambria Math"/>
                        </a:rPr>
                        <m:t>≥</m:t>
                      </m:r>
                      <m:r>
                        <a:rPr lang="en-US" altLang="zh-CN" sz="2800" b="0" i="1" smtClean="0">
                          <a:latin typeface="Cambria Math"/>
                          <a:ea typeface="Cambria Math"/>
                        </a:rPr>
                        <m:t>𝑛</m:t>
                      </m:r>
                      <m:r>
                        <a:rPr lang="en-US" altLang="zh-CN" sz="2800" b="0" i="1" smtClean="0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en-US" altLang="zh-CN" sz="2800" b="0" i="1" smtClean="0">
                          <a:latin typeface="Cambria Math"/>
                          <a:ea typeface="Cambria Math"/>
                        </a:rPr>
                        <m:t>𝑘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44" y="3933056"/>
                <a:ext cx="3096344" cy="530915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467544" y="4553661"/>
                <a:ext cx="3096344" cy="5309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b="0" i="1" smtClean="0">
                              <a:latin typeface="Cambria Math"/>
                            </a:rPr>
                            <m:t>2</m:t>
                          </m:r>
                        </m:e>
                        <m:sup>
                          <m:r>
                            <a:rPr lang="en-US" altLang="zh-CN" sz="2800" b="0" i="1" smtClean="0">
                              <a:latin typeface="Cambria Math"/>
                            </a:rPr>
                            <m:t>𝑘</m:t>
                          </m:r>
                        </m:sup>
                      </m:sSup>
                      <m:r>
                        <a:rPr lang="en-US" altLang="zh-CN" sz="2800" b="0" i="1" smtClean="0">
                          <a:latin typeface="Cambria Math"/>
                        </a:rPr>
                        <m:t>−1−</m:t>
                      </m:r>
                      <m:r>
                        <a:rPr lang="en-US" altLang="zh-CN" sz="2800" b="0" i="1" smtClean="0">
                          <a:latin typeface="Cambria Math"/>
                        </a:rPr>
                        <m:t>𝑘</m:t>
                      </m:r>
                      <m:r>
                        <a:rPr lang="en-US" altLang="zh-CN" sz="2800" b="0" i="1" smtClean="0">
                          <a:latin typeface="Cambria Math"/>
                          <a:ea typeface="Cambria Math"/>
                        </a:rPr>
                        <m:t>≥</m:t>
                      </m:r>
                      <m:r>
                        <a:rPr lang="en-US" altLang="zh-CN" sz="2800" b="0" i="1" smtClean="0">
                          <a:latin typeface="Cambria Math"/>
                          <a:ea typeface="Cambria Math"/>
                        </a:rPr>
                        <m:t>𝑛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44" y="4553661"/>
                <a:ext cx="3096344" cy="530915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323528" y="5362444"/>
                <a:ext cx="2708049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 smtClean="0">
                    <a:solidFill>
                      <a:srgbClr val="0070C0"/>
                    </a:solidFill>
                  </a:rPr>
                  <a:t>例：</a:t>
                </a:r>
                <a:endParaRPr lang="en-US" altLang="zh-CN" dirty="0" smtClean="0">
                  <a:solidFill>
                    <a:srgbClr val="0070C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2</m:t>
                          </m:r>
                        </m:e>
                        <m:sup>
                          <m:r>
                            <a:rPr lang="en-US" altLang="zh-CN" b="0" i="1" smtClean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4</m:t>
                          </m:r>
                        </m:sup>
                      </m:sSup>
                      <m:r>
                        <a:rPr lang="en-US" altLang="zh-CN" i="1">
                          <a:solidFill>
                            <a:srgbClr val="0070C0"/>
                          </a:solidFill>
                          <a:latin typeface="Cambria Math"/>
                        </a:rPr>
                        <m:t>−1</m:t>
                      </m:r>
                      <m:r>
                        <a:rPr lang="en-US" altLang="zh-CN" i="1">
                          <a:solidFill>
                            <a:srgbClr val="0070C0"/>
                          </a:solidFill>
                          <a:latin typeface="Cambria Math"/>
                          <a:ea typeface="Cambria Math"/>
                        </a:rPr>
                        <m:t>≥</m:t>
                      </m:r>
                      <m:r>
                        <a:rPr lang="en-US" altLang="zh-CN" b="0" i="1" smtClean="0">
                          <a:solidFill>
                            <a:srgbClr val="0070C0"/>
                          </a:solidFill>
                          <a:latin typeface="Cambria Math"/>
                          <a:ea typeface="Cambria Math"/>
                        </a:rPr>
                        <m:t>8</m:t>
                      </m:r>
                      <m:r>
                        <a:rPr lang="en-US" altLang="zh-CN" i="1">
                          <a:solidFill>
                            <a:srgbClr val="0070C0"/>
                          </a:solidFill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en-US" altLang="zh-CN" b="0" i="1" smtClean="0">
                          <a:solidFill>
                            <a:srgbClr val="0070C0"/>
                          </a:solidFill>
                          <a:latin typeface="Cambria Math"/>
                          <a:ea typeface="Cambria Math"/>
                        </a:rPr>
                        <m:t>4</m:t>
                      </m:r>
                    </m:oMath>
                  </m:oMathPara>
                </a14:m>
                <a:endParaRPr lang="zh-CN" alt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5362444"/>
                <a:ext cx="3054491" cy="830997"/>
              </a:xfrm>
              <a:prstGeom prst="rect">
                <a:avLst/>
              </a:prstGeom>
              <a:blipFill rotWithShape="1">
                <a:blip r:embed="rId7"/>
                <a:stretch>
                  <a:fillRect l="-2994" t="-7353" b="-73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1049464" y="6237312"/>
                <a:ext cx="136229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solidFill>
                            <a:srgbClr val="0070C0"/>
                          </a:solidFill>
                          <a:latin typeface="Cambria Math"/>
                        </a:rPr>
                        <m:t>15</m:t>
                      </m:r>
                      <m:r>
                        <a:rPr lang="en-US" altLang="zh-CN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&gt;12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9464" y="6237312"/>
                <a:ext cx="1362296" cy="461665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1208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1" descr="C:\Users\Sam\AppData\Roaming\Tencent\Users\1850360580\QQ\WinTemp\RichOle\O}QZRZ[XU4]83~3~W(_2YKC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4581128"/>
            <a:ext cx="4494238" cy="1944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/>
              <p:cNvSpPr>
                <a:spLocks noGrp="1"/>
              </p:cNvSpPr>
              <p:nvPr>
                <p:ph idx="1"/>
              </p:nvPr>
            </p:nvSpPr>
            <p:spPr>
              <a:xfrm>
                <a:off x="48768" y="980728"/>
                <a:ext cx="9036496" cy="3384376"/>
              </a:xfrm>
            </p:spPr>
            <p:txBody>
              <a:bodyPr/>
              <a:lstStyle/>
              <a:p>
                <a:pPr>
                  <a:lnSpc>
                    <a:spcPct val="130000"/>
                  </a:lnSpc>
                  <a:spcBef>
                    <a:spcPts val="0"/>
                  </a:spcBef>
                </a:pPr>
                <a:r>
                  <a:rPr lang="en-US" altLang="zh-CN" sz="2800" b="1" dirty="0" smtClean="0"/>
                  <a:t>Hamming</a:t>
                </a:r>
                <a:r>
                  <a:rPr lang="zh-CN" altLang="en-US" sz="2800" b="1" dirty="0" smtClean="0"/>
                  <a:t>码</a:t>
                </a:r>
                <a:r>
                  <a:rPr lang="zh-CN" altLang="en-US" sz="2800" dirty="0" smtClean="0"/>
                  <a:t>：将</a:t>
                </a:r>
                <a14:m>
                  <m:oMath xmlns:m="http://schemas.openxmlformats.org/officeDocument/2006/math"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zh-CN" altLang="en-US" sz="2800" dirty="0" smtClean="0"/>
                  <a:t>位校验位加入到</a:t>
                </a:r>
                <a14:m>
                  <m:oMath xmlns:m="http://schemas.openxmlformats.org/officeDocument/2006/math"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sz="2800" dirty="0" smtClean="0"/>
                  <a:t>个数据位中，</a:t>
                </a:r>
                <a:r>
                  <a:rPr lang="en-US" altLang="zh-CN" sz="2800" dirty="0" smtClean="0"/>
                  <a:t/>
                </a:r>
                <a:br>
                  <a:rPr lang="en-US" altLang="zh-CN" sz="2800" dirty="0" smtClean="0"/>
                </a:br>
                <a:r>
                  <a:rPr lang="zh-CN" altLang="en-US" sz="2800" dirty="0" smtClean="0"/>
                  <a:t>校验位占据标号为</a:t>
                </a:r>
                <a:r>
                  <a:rPr lang="en-US" altLang="zh-CN" sz="2800" dirty="0" smtClean="0"/>
                  <a:t>2</a:t>
                </a:r>
                <a:r>
                  <a:rPr lang="zh-CN" altLang="en-US" sz="2800" dirty="0" smtClean="0"/>
                  <a:t>的幂次位</a:t>
                </a:r>
                <a:r>
                  <a:rPr lang="en-US" altLang="zh-CN" sz="2800" dirty="0" smtClean="0"/>
                  <a:t>(1</a:t>
                </a:r>
                <a:r>
                  <a:rPr lang="zh-CN" altLang="en-US" sz="2800" dirty="0" smtClean="0"/>
                  <a:t>，</a:t>
                </a:r>
                <a:r>
                  <a:rPr lang="en-US" altLang="zh-CN" sz="2800" dirty="0" smtClean="0"/>
                  <a:t>2</a:t>
                </a:r>
                <a:r>
                  <a:rPr lang="zh-CN" altLang="en-US" sz="2800" dirty="0" smtClean="0"/>
                  <a:t>，</a:t>
                </a:r>
                <a:r>
                  <a:rPr lang="en-US" altLang="zh-CN" sz="2800" dirty="0" smtClean="0"/>
                  <a:t>4</a:t>
                </a:r>
                <a:r>
                  <a:rPr lang="zh-CN" altLang="en-US" sz="2800" dirty="0" smtClean="0"/>
                  <a:t>，</a:t>
                </a:r>
                <a:r>
                  <a:rPr lang="en-US" altLang="zh-CN" sz="2800" dirty="0" smtClean="0"/>
                  <a:t>8...)</a:t>
                </a:r>
                <a:r>
                  <a:rPr lang="zh-CN" altLang="en-US" sz="2800" dirty="0" smtClean="0"/>
                  <a:t>。</a:t>
                </a:r>
                <a:endParaRPr lang="en-US" altLang="zh-CN" sz="2800" dirty="0" smtClean="0"/>
              </a:p>
              <a:p>
                <a:pPr>
                  <a:lnSpc>
                    <a:spcPct val="130000"/>
                  </a:lnSpc>
                  <a:spcBef>
                    <a:spcPts val="0"/>
                  </a:spcBef>
                </a:pPr>
                <a:r>
                  <a:rPr lang="zh-CN" altLang="en-US" sz="2800" dirty="0" smtClean="0"/>
                  <a:t>对任何长度数据字都可用该方法。</a:t>
                </a:r>
                <a:endParaRPr lang="en-US" altLang="zh-CN" sz="2800" dirty="0" smtClean="0"/>
              </a:p>
              <a:p>
                <a:pPr>
                  <a:lnSpc>
                    <a:spcPct val="130000"/>
                  </a:lnSpc>
                  <a:spcBef>
                    <a:spcPts val="0"/>
                  </a:spcBef>
                </a:pPr>
                <a:r>
                  <a:rPr lang="zh-CN" altLang="en-US" sz="2800" dirty="0" smtClean="0"/>
                  <a:t>确定</a:t>
                </a:r>
                <a:r>
                  <a:rPr lang="en-US" altLang="zh-CN" sz="2800" dirty="0" smtClean="0"/>
                  <a:t>n</a:t>
                </a:r>
                <a:r>
                  <a:rPr lang="zh-CN" altLang="en-US" sz="2800" dirty="0" smtClean="0"/>
                  <a:t>个数据中</a:t>
                </a:r>
                <a:r>
                  <a:rPr lang="en-US" altLang="zh-CN" sz="2800" dirty="0" smtClean="0"/>
                  <a:t>k</a:t>
                </a:r>
                <a:r>
                  <a:rPr lang="zh-CN" altLang="en-US" sz="2800" dirty="0" smtClean="0"/>
                  <a:t>的长度</a:t>
                </a:r>
                <a:r>
                  <a:rPr lang="en-US" altLang="zh-CN" sz="2800" dirty="0" smtClean="0"/>
                  <a:t>:</a:t>
                </a:r>
              </a:p>
              <a:p>
                <a:pPr>
                  <a:lnSpc>
                    <a:spcPct val="130000"/>
                  </a:lnSpc>
                  <a:spcBef>
                    <a:spcPts val="0"/>
                  </a:spcBef>
                </a:pPr>
                <a:r>
                  <a:rPr lang="zh-CN" altLang="en-US" sz="2800" b="1" dirty="0" smtClean="0">
                    <a:solidFill>
                      <a:srgbClr val="FF0000"/>
                    </a:solidFill>
                  </a:rPr>
                  <a:t>如何确定校验位中</a:t>
                </a:r>
                <a:r>
                  <a:rPr lang="en-US" altLang="zh-CN" sz="2800" b="1" dirty="0" smtClean="0">
                    <a:solidFill>
                      <a:srgbClr val="FF0000"/>
                    </a:solidFill>
                  </a:rPr>
                  <a:t/>
                </a:r>
                <a:br>
                  <a:rPr lang="en-US" altLang="zh-CN" sz="2800" b="1" dirty="0" smtClean="0">
                    <a:solidFill>
                      <a:srgbClr val="FF0000"/>
                    </a:solidFill>
                  </a:rPr>
                </a:br>
                <a:r>
                  <a:rPr lang="zh-CN" altLang="en-US" sz="2800" b="1" dirty="0" smtClean="0">
                    <a:solidFill>
                      <a:srgbClr val="FF0000"/>
                    </a:solidFill>
                  </a:rPr>
                  <a:t>需要对哪些位进行校验？</a:t>
                </a:r>
                <a:endParaRPr lang="zh-CN" altLang="en-US" sz="28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8768" y="980728"/>
                <a:ext cx="9036496" cy="3384376"/>
              </a:xfrm>
              <a:blipFill rotWithShape="0">
                <a:blip r:embed="rId4"/>
                <a:stretch>
                  <a:fillRect l="-270" t="-541" b="-378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27CFC5-7FD8-49A5-BC14-6A12B5DF6A48}" type="slidenum">
              <a:rPr lang="en-US" altLang="zh-CN" smtClean="0"/>
              <a:pPr>
                <a:defRPr/>
              </a:pPr>
              <a:t>64</a:t>
            </a:fld>
            <a:endParaRPr lang="en-US" altLang="zh-CN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Hamming</a:t>
            </a:r>
            <a:r>
              <a:rPr lang="zh-CN" altLang="en-US" dirty="0" smtClean="0"/>
              <a:t>码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4283968" y="2671849"/>
                <a:ext cx="3096344" cy="539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b="1" i="1" smtClean="0">
                              <a:latin typeface="Cambria Math"/>
                            </a:rPr>
                            <m:t>𝟐</m:t>
                          </m:r>
                        </m:e>
                        <m:sup>
                          <m:r>
                            <a:rPr lang="en-US" altLang="zh-CN" sz="2800" b="1" i="1" smtClean="0">
                              <a:latin typeface="Cambria Math"/>
                            </a:rPr>
                            <m:t>𝒌</m:t>
                          </m:r>
                        </m:sup>
                      </m:sSup>
                      <m:r>
                        <a:rPr lang="en-US" altLang="zh-CN" sz="2800" b="1" i="1" smtClean="0">
                          <a:latin typeface="Cambria Math"/>
                        </a:rPr>
                        <m:t>−</m:t>
                      </m:r>
                      <m:r>
                        <a:rPr lang="en-US" altLang="zh-CN" sz="2800" b="1" i="1" smtClean="0">
                          <a:latin typeface="Cambria Math"/>
                        </a:rPr>
                        <m:t>𝟏</m:t>
                      </m:r>
                      <m:r>
                        <a:rPr lang="en-US" altLang="zh-CN" sz="2800" b="1" i="1" smtClean="0">
                          <a:latin typeface="Cambria Math"/>
                        </a:rPr>
                        <m:t>−</m:t>
                      </m:r>
                      <m:r>
                        <a:rPr lang="en-US" altLang="zh-CN" sz="2800" b="1" i="1" smtClean="0">
                          <a:latin typeface="Cambria Math"/>
                        </a:rPr>
                        <m:t>𝒌</m:t>
                      </m:r>
                      <m:r>
                        <a:rPr lang="en-US" altLang="zh-CN" sz="2800" b="1" i="1" smtClean="0">
                          <a:latin typeface="Cambria Math"/>
                          <a:ea typeface="Cambria Math"/>
                        </a:rPr>
                        <m:t>≥</m:t>
                      </m:r>
                      <m:r>
                        <a:rPr lang="en-US" altLang="zh-CN" sz="2800" b="1" i="1" smtClean="0">
                          <a:latin typeface="Cambria Math"/>
                          <a:ea typeface="Cambria Math"/>
                        </a:rPr>
                        <m:t>𝒏</m:t>
                      </m:r>
                    </m:oMath>
                  </m:oMathPara>
                </a14:m>
                <a:endParaRPr lang="zh-CN" altLang="en-US" sz="2800" b="1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3968" y="2671849"/>
                <a:ext cx="3096344" cy="539443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7874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2754" y="3239835"/>
            <a:ext cx="4095750" cy="3600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矩形 4"/>
          <p:cNvSpPr/>
          <p:nvPr/>
        </p:nvSpPr>
        <p:spPr bwMode="auto">
          <a:xfrm>
            <a:off x="2736863" y="4605842"/>
            <a:ext cx="358897" cy="1919502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8876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078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27CFC5-7FD8-49A5-BC14-6A12B5DF6A48}" type="slidenum">
              <a:rPr lang="en-US" altLang="zh-CN" smtClean="0"/>
              <a:pPr>
                <a:defRPr/>
              </a:pPr>
              <a:t>65</a:t>
            </a:fld>
            <a:endParaRPr lang="en-US" altLang="zh-CN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检测</a:t>
            </a:r>
            <a:r>
              <a:rPr lang="en-US" altLang="zh-CN" dirty="0" smtClean="0"/>
              <a:t>2</a:t>
            </a:r>
            <a:r>
              <a:rPr lang="zh-CN" altLang="en-US" dirty="0" smtClean="0"/>
              <a:t>个错误，纠正</a:t>
            </a:r>
            <a:r>
              <a:rPr lang="en-US" altLang="zh-CN" dirty="0" smtClean="0"/>
              <a:t>1</a:t>
            </a:r>
            <a:r>
              <a:rPr lang="zh-CN" altLang="en-US" dirty="0" smtClean="0"/>
              <a:t>个错误</a:t>
            </a:r>
            <a:endParaRPr lang="zh-CN" altLang="en-US" dirty="0"/>
          </a:p>
        </p:txBody>
      </p:sp>
      <p:pic>
        <p:nvPicPr>
          <p:cNvPr id="208901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07" y="1052736"/>
            <a:ext cx="9096697" cy="51845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椭圆 1"/>
          <p:cNvSpPr/>
          <p:nvPr/>
        </p:nvSpPr>
        <p:spPr bwMode="auto">
          <a:xfrm>
            <a:off x="2843808" y="2924944"/>
            <a:ext cx="360040" cy="432048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08186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1" name="Rectangle 3"/>
          <p:cNvSpPr>
            <a:spLocks noGrp="1" noChangeArrowheads="1"/>
          </p:cNvSpPr>
          <p:nvPr>
            <p:ph idx="1"/>
          </p:nvPr>
        </p:nvSpPr>
        <p:spPr>
          <a:xfrm>
            <a:off x="323528" y="1196752"/>
            <a:ext cx="8712968" cy="5517232"/>
          </a:xfrm>
        </p:spPr>
        <p:txBody>
          <a:bodyPr/>
          <a:lstStyle/>
          <a:p>
            <a:pPr marL="0" indent="0" eaLnBrk="1" hangingPunct="1">
              <a:lnSpc>
                <a:spcPct val="150000"/>
              </a:lnSpc>
              <a:buNone/>
              <a:tabLst>
                <a:tab pos="5473700" algn="l"/>
              </a:tabLst>
            </a:pP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</a:rPr>
              <a:t>5.5.1 </a:t>
            </a:r>
            <a:r>
              <a:rPr lang="en-US" altLang="zh-CN" sz="2400" dirty="0" smtClean="0">
                <a:solidFill>
                  <a:schemeClr val="bg1">
                    <a:lumMod val="50000"/>
                  </a:schemeClr>
                </a:solidFill>
              </a:rPr>
              <a:t>Introduction	</a:t>
            </a:r>
            <a:r>
              <a:rPr lang="zh-CN" altLang="en-US" sz="2400" dirty="0" smtClean="0">
                <a:solidFill>
                  <a:schemeClr val="bg1">
                    <a:lumMod val="50000"/>
                  </a:schemeClr>
                </a:solidFill>
              </a:rPr>
              <a:t>概述</a:t>
            </a:r>
            <a:endParaRPr lang="en-US" altLang="zh-CN" sz="24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eaLnBrk="1" hangingPunct="1">
              <a:lnSpc>
                <a:spcPct val="150000"/>
              </a:lnSpc>
              <a:buNone/>
              <a:tabLst>
                <a:tab pos="5473700" algn="l"/>
              </a:tabLst>
            </a:pP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</a:rPr>
              <a:t>5.5.2 Random Access </a:t>
            </a:r>
            <a:r>
              <a:rPr lang="en-US" altLang="zh-CN" sz="2400" dirty="0" smtClean="0">
                <a:solidFill>
                  <a:schemeClr val="bg1">
                    <a:lumMod val="50000"/>
                  </a:schemeClr>
                </a:solidFill>
              </a:rPr>
              <a:t>Memory (RAM)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</a:rPr>
              <a:t>	</a:t>
            </a: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</a:rPr>
              <a:t>随机存取存储器</a:t>
            </a:r>
            <a:endParaRPr lang="en-US" altLang="zh-CN" sz="24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eaLnBrk="1" hangingPunct="1">
              <a:lnSpc>
                <a:spcPct val="150000"/>
              </a:lnSpc>
              <a:buNone/>
              <a:tabLst>
                <a:tab pos="5473700" algn="l"/>
              </a:tabLst>
            </a:pP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</a:rPr>
              <a:t>5.5.3 Memory Decoding 	</a:t>
            </a: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</a:rPr>
              <a:t>存储器译码</a:t>
            </a:r>
            <a:endParaRPr lang="en-US" altLang="zh-CN" sz="24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eaLnBrk="1" hangingPunct="1">
              <a:lnSpc>
                <a:spcPct val="150000"/>
              </a:lnSpc>
              <a:buNone/>
              <a:tabLst>
                <a:tab pos="5111750" algn="l"/>
              </a:tabLst>
            </a:pP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</a:rPr>
              <a:t>5.5.4 Error Detection and Correction 	</a:t>
            </a:r>
            <a:r>
              <a:rPr lang="en-US" altLang="zh-CN" sz="2400" dirty="0" smtClean="0">
                <a:solidFill>
                  <a:schemeClr val="bg1">
                    <a:lumMod val="50000"/>
                  </a:schemeClr>
                </a:solidFill>
              </a:rPr>
              <a:t>	</a:t>
            </a:r>
            <a:r>
              <a:rPr lang="zh-CN" altLang="en-US" sz="2400" dirty="0" smtClean="0">
                <a:solidFill>
                  <a:schemeClr val="bg1">
                    <a:lumMod val="50000"/>
                  </a:schemeClr>
                </a:solidFill>
              </a:rPr>
              <a:t>检错</a:t>
            </a: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</a:rPr>
              <a:t>、纠错</a:t>
            </a:r>
            <a:endParaRPr lang="en-US" altLang="zh-CN" sz="24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eaLnBrk="1" hangingPunct="1">
              <a:lnSpc>
                <a:spcPct val="150000"/>
              </a:lnSpc>
              <a:buNone/>
              <a:tabLst>
                <a:tab pos="5473700" algn="l"/>
              </a:tabLst>
            </a:pPr>
            <a:r>
              <a:rPr lang="en-US" altLang="zh-CN" sz="2400" b="1" dirty="0"/>
              <a:t>5.5.5 </a:t>
            </a:r>
            <a:r>
              <a:rPr lang="en-US" altLang="zh-CN" sz="2400" b="1" dirty="0">
                <a:solidFill>
                  <a:srgbClr val="FF0000"/>
                </a:solidFill>
              </a:rPr>
              <a:t>R</a:t>
            </a:r>
            <a:r>
              <a:rPr lang="en-US" altLang="zh-CN" sz="2400" b="1" dirty="0"/>
              <a:t>ead </a:t>
            </a:r>
            <a:r>
              <a:rPr lang="en-US" altLang="zh-CN" sz="2400" b="1" dirty="0">
                <a:solidFill>
                  <a:srgbClr val="FF0000"/>
                </a:solidFill>
              </a:rPr>
              <a:t>O</a:t>
            </a:r>
            <a:r>
              <a:rPr lang="en-US" altLang="zh-CN" sz="2400" b="1" dirty="0"/>
              <a:t>nly </a:t>
            </a:r>
            <a:r>
              <a:rPr lang="en-US" altLang="zh-CN" sz="2400" b="1" dirty="0">
                <a:solidFill>
                  <a:srgbClr val="FF0000"/>
                </a:solidFill>
              </a:rPr>
              <a:t>M</a:t>
            </a:r>
            <a:r>
              <a:rPr lang="en-US" altLang="zh-CN" sz="2400" b="1" dirty="0"/>
              <a:t>emory </a:t>
            </a:r>
            <a:r>
              <a:rPr lang="en-US" altLang="zh-CN" sz="2400" b="1" dirty="0" smtClean="0"/>
              <a:t>(ROM)</a:t>
            </a:r>
            <a:r>
              <a:rPr lang="en-US" altLang="zh-CN" sz="2400" b="1" dirty="0"/>
              <a:t>	</a:t>
            </a:r>
            <a:r>
              <a:rPr lang="zh-CN" altLang="en-US" sz="2400" b="1" dirty="0"/>
              <a:t>只读存储器</a:t>
            </a:r>
            <a:endParaRPr lang="en-US" altLang="zh-CN" sz="2400" b="1" dirty="0"/>
          </a:p>
          <a:p>
            <a:pPr marL="0" indent="0" eaLnBrk="1" hangingPunct="1">
              <a:lnSpc>
                <a:spcPct val="150000"/>
              </a:lnSpc>
              <a:buNone/>
              <a:tabLst>
                <a:tab pos="5473700" algn="l"/>
              </a:tabLst>
            </a:pP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</a:rPr>
              <a:t>5.5.6 </a:t>
            </a:r>
            <a:r>
              <a:rPr lang="en-US" altLang="zh-CN" sz="2400" b="1" dirty="0">
                <a:solidFill>
                  <a:schemeClr val="bg1">
                    <a:lumMod val="50000"/>
                  </a:schemeClr>
                </a:solidFill>
              </a:rPr>
              <a:t>P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</a:rPr>
              <a:t>rogrammable </a:t>
            </a:r>
            <a:r>
              <a:rPr lang="en-US" altLang="zh-CN" sz="2400" b="1" dirty="0">
                <a:solidFill>
                  <a:schemeClr val="bg1">
                    <a:lumMod val="50000"/>
                  </a:schemeClr>
                </a:solidFill>
              </a:rPr>
              <a:t>L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</a:rPr>
              <a:t>ogic </a:t>
            </a:r>
            <a:r>
              <a:rPr lang="en-US" altLang="zh-CN" sz="2400" b="1" dirty="0">
                <a:solidFill>
                  <a:schemeClr val="bg1">
                    <a:lumMod val="50000"/>
                  </a:schemeClr>
                </a:solidFill>
              </a:rPr>
              <a:t>A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</a:rPr>
              <a:t>rray </a:t>
            </a:r>
            <a:r>
              <a:rPr lang="en-US" altLang="zh-CN" sz="2400" dirty="0" smtClean="0">
                <a:solidFill>
                  <a:schemeClr val="bg1">
                    <a:lumMod val="50000"/>
                  </a:schemeClr>
                </a:solidFill>
              </a:rPr>
              <a:t>(PLA)	</a:t>
            </a:r>
            <a:r>
              <a:rPr lang="zh-CN" altLang="en-US" sz="2400" dirty="0" smtClean="0">
                <a:solidFill>
                  <a:schemeClr val="bg1">
                    <a:lumMod val="50000"/>
                  </a:schemeClr>
                </a:solidFill>
              </a:rPr>
              <a:t>可编程逻辑阵列</a:t>
            </a:r>
            <a:endParaRPr lang="en-US" altLang="zh-CN" sz="24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eaLnBrk="1" hangingPunct="1">
              <a:lnSpc>
                <a:spcPct val="150000"/>
              </a:lnSpc>
              <a:buNone/>
              <a:tabLst>
                <a:tab pos="5473700" algn="l"/>
              </a:tabLst>
            </a:pP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</a:rPr>
              <a:t>5.5.7 </a:t>
            </a:r>
            <a:r>
              <a:rPr lang="en-US" altLang="zh-CN" sz="2400" b="1" dirty="0">
                <a:solidFill>
                  <a:schemeClr val="bg1">
                    <a:lumMod val="50000"/>
                  </a:schemeClr>
                </a:solidFill>
              </a:rPr>
              <a:t>P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</a:rPr>
              <a:t>rogrammable </a:t>
            </a:r>
            <a:r>
              <a:rPr lang="en-US" altLang="zh-CN" sz="2400" b="1" dirty="0">
                <a:solidFill>
                  <a:schemeClr val="bg1">
                    <a:lumMod val="50000"/>
                  </a:schemeClr>
                </a:solidFill>
              </a:rPr>
              <a:t>A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</a:rPr>
              <a:t>rray </a:t>
            </a:r>
            <a:r>
              <a:rPr lang="en-US" altLang="zh-CN" sz="2400" b="1" dirty="0">
                <a:solidFill>
                  <a:schemeClr val="bg1">
                    <a:lumMod val="50000"/>
                  </a:schemeClr>
                </a:solidFill>
              </a:rPr>
              <a:t>L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</a:rPr>
              <a:t>ogic </a:t>
            </a:r>
            <a:r>
              <a:rPr lang="en-US" altLang="zh-CN" sz="2400" dirty="0" smtClean="0">
                <a:solidFill>
                  <a:schemeClr val="bg1">
                    <a:lumMod val="50000"/>
                  </a:schemeClr>
                </a:solidFill>
              </a:rPr>
              <a:t>(PAL)	</a:t>
            </a:r>
            <a:r>
              <a:rPr lang="zh-CN" altLang="en-US" sz="2400" dirty="0" smtClean="0">
                <a:solidFill>
                  <a:schemeClr val="bg1">
                    <a:lumMod val="50000"/>
                  </a:schemeClr>
                </a:solidFill>
              </a:rPr>
              <a:t>可编程阵列逻辑</a:t>
            </a:r>
            <a:endParaRPr lang="en-US" altLang="zh-CN" sz="24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eaLnBrk="1" hangingPunct="1">
              <a:lnSpc>
                <a:spcPct val="150000"/>
              </a:lnSpc>
              <a:buNone/>
              <a:tabLst>
                <a:tab pos="5473700" algn="l"/>
              </a:tabLst>
            </a:pP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</a:rPr>
              <a:t>5.5.8 Sequential Programmable </a:t>
            </a:r>
            <a:r>
              <a:rPr lang="en-US" altLang="zh-CN" sz="2400" dirty="0" smtClean="0">
                <a:solidFill>
                  <a:schemeClr val="bg1">
                    <a:lumMod val="50000"/>
                  </a:schemeClr>
                </a:solidFill>
              </a:rPr>
              <a:t>Devices	 </a:t>
            </a:r>
            <a:r>
              <a:rPr lang="zh-CN" altLang="en-US" sz="2400" dirty="0" smtClean="0">
                <a:solidFill>
                  <a:schemeClr val="bg1">
                    <a:lumMod val="50000"/>
                  </a:schemeClr>
                </a:solidFill>
              </a:rPr>
              <a:t>时序可编程器件</a:t>
            </a:r>
            <a:endParaRPr lang="en-US" altLang="zh-CN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3730" name="Rectangle 2"/>
          <p:cNvSpPr>
            <a:spLocks noGrp="1" noChangeArrowheads="1"/>
          </p:cNvSpPr>
          <p:nvPr>
            <p:ph type="title"/>
          </p:nvPr>
        </p:nvSpPr>
        <p:spPr>
          <a:xfrm>
            <a:off x="323528" y="297719"/>
            <a:ext cx="8441109" cy="611001"/>
          </a:xfrm>
        </p:spPr>
        <p:txBody>
          <a:bodyPr/>
          <a:lstStyle/>
          <a:p>
            <a:pPr algn="ctr" eaLnBrk="1" hangingPunct="1"/>
            <a:r>
              <a:rPr lang="en-US" altLang="zh-CN" dirty="0" smtClean="0"/>
              <a:t>Contents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27CFC5-7FD8-49A5-BC14-6A12B5DF6A48}" type="slidenum">
              <a:rPr lang="en-US" altLang="zh-CN" smtClean="0"/>
              <a:pPr>
                <a:defRPr/>
              </a:pPr>
              <a:t>66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02746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8768" y="1017304"/>
            <a:ext cx="9036496" cy="2051656"/>
          </a:xfrm>
        </p:spPr>
        <p:txBody>
          <a:bodyPr/>
          <a:lstStyle/>
          <a:p>
            <a:r>
              <a:rPr lang="en-US" altLang="zh-CN" sz="2800" dirty="0" smtClean="0"/>
              <a:t>ROM</a:t>
            </a:r>
            <a:r>
              <a:rPr lang="zh-CN" altLang="en-US" sz="2800" dirty="0" smtClean="0"/>
              <a:t>：能够永久地保存信息。</a:t>
            </a:r>
            <a:endParaRPr lang="zh-CN" altLang="en-US" sz="2800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27CFC5-7FD8-49A5-BC14-6A12B5DF6A48}" type="slidenum">
              <a:rPr lang="en-US" altLang="zh-CN" smtClean="0"/>
              <a:pPr>
                <a:defRPr/>
              </a:pPr>
              <a:t>67</a:t>
            </a:fld>
            <a:endParaRPr lang="en-US" altLang="zh-CN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ROM</a:t>
            </a:r>
            <a:endParaRPr lang="zh-CN" altLang="en-US" dirty="0"/>
          </a:p>
        </p:txBody>
      </p:sp>
      <p:pic>
        <p:nvPicPr>
          <p:cNvPr id="1843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772817"/>
            <a:ext cx="6696075" cy="12241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3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7555" y="3573016"/>
            <a:ext cx="5114925" cy="319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453514" y="3284984"/>
            <a:ext cx="3262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pc="600" dirty="0" smtClean="0"/>
              <a:t>①②③④⑤⑥⑦⑧</a:t>
            </a:r>
            <a:endParaRPr lang="zh-CN" altLang="en-US" spc="600" dirty="0"/>
          </a:p>
        </p:txBody>
      </p:sp>
      <p:sp>
        <p:nvSpPr>
          <p:cNvPr id="6" name="TextBox 5"/>
          <p:cNvSpPr txBox="1"/>
          <p:nvPr/>
        </p:nvSpPr>
        <p:spPr>
          <a:xfrm>
            <a:off x="68014" y="3900234"/>
            <a:ext cx="372570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dirty="0" smtClean="0">
                <a:solidFill>
                  <a:srgbClr val="0070C0"/>
                </a:solidFill>
              </a:rPr>
              <a:t>例：</a:t>
            </a:r>
            <a:r>
              <a:rPr lang="en-US" altLang="zh-CN" sz="3200" dirty="0" smtClean="0">
                <a:solidFill>
                  <a:srgbClr val="0070C0"/>
                </a:solidFill>
              </a:rPr>
              <a:t>32x8 ROM</a:t>
            </a:r>
          </a:p>
          <a:p>
            <a:pPr algn="ctr"/>
            <a:endParaRPr lang="en-US" altLang="zh-CN" dirty="0"/>
          </a:p>
          <a:p>
            <a:pPr algn="ctr"/>
            <a:r>
              <a:rPr lang="zh-CN" altLang="en-US" dirty="0" smtClean="0"/>
              <a:t>包含</a:t>
            </a:r>
            <a:r>
              <a:rPr lang="en-US" altLang="zh-CN" dirty="0" smtClean="0"/>
              <a:t>32x8=256</a:t>
            </a:r>
            <a:r>
              <a:rPr lang="zh-CN" altLang="en-US" dirty="0" smtClean="0"/>
              <a:t>个内部连接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44929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27CFC5-7FD8-49A5-BC14-6A12B5DF6A48}" type="slidenum">
              <a:rPr lang="en-US" altLang="zh-CN" smtClean="0"/>
              <a:pPr>
                <a:defRPr/>
              </a:pPr>
              <a:t>68</a:t>
            </a:fld>
            <a:endParaRPr lang="en-US" altLang="zh-CN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已写入内容的</a:t>
            </a:r>
            <a:r>
              <a:rPr lang="en-US" altLang="zh-CN" dirty="0" smtClean="0"/>
              <a:t>ROM</a:t>
            </a:r>
            <a:endParaRPr lang="zh-CN" altLang="en-US" dirty="0"/>
          </a:p>
        </p:txBody>
      </p:sp>
      <p:pic>
        <p:nvPicPr>
          <p:cNvPr id="1853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1314264"/>
            <a:ext cx="7439025" cy="2781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07504" y="954224"/>
            <a:ext cx="32928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ROM</a:t>
            </a:r>
            <a:r>
              <a:rPr lang="zh-CN" altLang="en-US" dirty="0" smtClean="0"/>
              <a:t>的真值表（部分）</a:t>
            </a:r>
            <a:endParaRPr lang="zh-CN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616169" y="1949931"/>
            <a:ext cx="127631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1</a:t>
            </a:r>
            <a:r>
              <a:rPr lang="zh-CN" altLang="en-US" dirty="0" smtClean="0"/>
              <a:t>：连接</a:t>
            </a:r>
            <a:endParaRPr lang="en-US" altLang="zh-CN" dirty="0" smtClean="0"/>
          </a:p>
          <a:p>
            <a:r>
              <a:rPr lang="en-US" altLang="zh-CN" dirty="0" smtClean="0"/>
              <a:t>0</a:t>
            </a:r>
            <a:r>
              <a:rPr lang="zh-CN" altLang="en-US" dirty="0" smtClean="0"/>
              <a:t>：断开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 bwMode="auto">
          <a:xfrm>
            <a:off x="107504" y="2591408"/>
            <a:ext cx="7200000" cy="28800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330233" y="2906005"/>
            <a:ext cx="8637183" cy="3952875"/>
            <a:chOff x="330233" y="2906005"/>
            <a:chExt cx="8637183" cy="3952875"/>
          </a:xfrm>
        </p:grpSpPr>
        <p:pic>
          <p:nvPicPr>
            <p:cNvPr id="18534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5903" y="2906005"/>
              <a:ext cx="6448425" cy="3952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8" name="TextBox 7"/>
            <p:cNvSpPr txBox="1"/>
            <p:nvPr/>
          </p:nvSpPr>
          <p:spPr>
            <a:xfrm>
              <a:off x="330233" y="5919663"/>
              <a:ext cx="236955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 smtClean="0"/>
                <a:t>根据</a:t>
              </a:r>
              <a:r>
                <a:rPr lang="en-US" altLang="zh-CN" dirty="0" smtClean="0"/>
                <a:t>ROM</a:t>
              </a:r>
              <a:r>
                <a:rPr lang="zh-CN" altLang="en-US" dirty="0" smtClean="0"/>
                <a:t>真值表</a:t>
              </a:r>
              <a:endParaRPr lang="en-US" altLang="zh-CN" dirty="0" smtClean="0"/>
            </a:p>
            <a:p>
              <a:r>
                <a:rPr lang="zh-CN" altLang="en-US" dirty="0" smtClean="0"/>
                <a:t>对</a:t>
              </a:r>
              <a:r>
                <a:rPr lang="en-US" altLang="zh-CN" dirty="0" smtClean="0"/>
                <a:t>ROM</a:t>
              </a:r>
              <a:r>
                <a:rPr lang="zh-CN" altLang="en-US" dirty="0" smtClean="0"/>
                <a:t>进行编程</a:t>
              </a:r>
              <a:endParaRPr lang="zh-CN" altLang="en-US" dirty="0"/>
            </a:p>
          </p:txBody>
        </p:sp>
        <p:sp>
          <p:nvSpPr>
            <p:cNvPr id="11" name="矩形 10"/>
            <p:cNvSpPr/>
            <p:nvPr/>
          </p:nvSpPr>
          <p:spPr bwMode="auto">
            <a:xfrm>
              <a:off x="2771800" y="3828828"/>
              <a:ext cx="4741112" cy="288000"/>
            </a:xfrm>
            <a:prstGeom prst="rect">
              <a:avLst/>
            </a:prstGeom>
            <a:noFill/>
            <a:ln w="28575" cap="flat" cmpd="sng" algn="ctr">
              <a:solidFill>
                <a:srgbClr val="FF0000"/>
              </a:solidFill>
              <a:prstDash val="dash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  <a:ea typeface="宋体" pitchFamily="2" charset="-122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628588" y="3462099"/>
              <a:ext cx="13388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800" b="1" dirty="0" smtClean="0">
                  <a:solidFill>
                    <a:srgbClr val="0070C0"/>
                  </a:solidFill>
                </a:rPr>
                <a:t>×</a:t>
              </a:r>
              <a:r>
                <a:rPr lang="zh-CN" altLang="en-US" dirty="0" smtClean="0"/>
                <a:t>：连接</a:t>
              </a:r>
              <a:endParaRPr lang="en-US" altLang="zh-CN" dirty="0" smtClean="0"/>
            </a:p>
            <a:p>
              <a:r>
                <a:rPr lang="en-US" altLang="zh-CN" dirty="0" smtClean="0"/>
                <a:t>  </a:t>
              </a:r>
              <a:r>
                <a:rPr lang="zh-CN" altLang="en-US" dirty="0" smtClean="0"/>
                <a:t>：断开</a:t>
              </a:r>
              <a:endParaRPr lang="zh-CN" altLang="en-US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/>
              <p:cNvSpPr txBox="1"/>
              <p:nvPr/>
            </p:nvSpPr>
            <p:spPr>
              <a:xfrm>
                <a:off x="1815516" y="4982941"/>
                <a:ext cx="962636" cy="3113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=32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5516" y="4982941"/>
                <a:ext cx="962636" cy="311304"/>
              </a:xfrm>
              <a:prstGeom prst="rect">
                <a:avLst/>
              </a:prstGeom>
              <a:blipFill rotWithShape="0">
                <a:blip r:embed="rId5"/>
                <a:stretch>
                  <a:fillRect l="-5063" r="-3797" b="-980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15710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altLang="zh-CN" dirty="0" smtClean="0"/>
              <a:t>3-to-8 Line Decoder</a:t>
            </a:r>
          </a:p>
        </p:txBody>
      </p:sp>
      <p:graphicFrame>
        <p:nvGraphicFramePr>
          <p:cNvPr id="56322" name="Object 4"/>
          <p:cNvGraphicFramePr>
            <a:graphicFrameLocks noChangeAspect="1"/>
          </p:cNvGraphicFramePr>
          <p:nvPr>
            <p:extLst/>
          </p:nvPr>
        </p:nvGraphicFramePr>
        <p:xfrm>
          <a:off x="5148064" y="20638"/>
          <a:ext cx="3922598" cy="35523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617" name="位图图像" r:id="rId4" imgW="3231160" imgH="2926334" progId="PBrush">
                  <p:embed/>
                </p:oleObj>
              </mc:Choice>
              <mc:Fallback>
                <p:oleObj name="位图图像" r:id="rId4" imgW="3231160" imgH="2926334" progId="PBrush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48064" y="20638"/>
                        <a:ext cx="3922598" cy="355237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27CFC5-7FD8-49A5-BC14-6A12B5DF6A48}" type="slidenum">
              <a:rPr lang="en-US" altLang="zh-CN" smtClean="0"/>
              <a:pPr>
                <a:defRPr/>
              </a:pPr>
              <a:t>69</a:t>
            </a:fld>
            <a:endParaRPr lang="en-US" altLang="zh-CN"/>
          </a:p>
        </p:txBody>
      </p:sp>
      <p:pic>
        <p:nvPicPr>
          <p:cNvPr id="7" name="Picture 122" descr="C:\Users\Sam2013\AppData\Roaming\Tencent\Users\1850360580\QQ\WinTemp\RichOle\KM2%ZLSGY%Z4MDODYZXG3@A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3593926"/>
            <a:ext cx="8439150" cy="321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930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7" name="Rectangle 2"/>
          <p:cNvSpPr>
            <a:spLocks noGrp="1" noChangeArrowheads="1"/>
          </p:cNvSpPr>
          <p:nvPr>
            <p:ph type="title"/>
          </p:nvPr>
        </p:nvSpPr>
        <p:spPr>
          <a:xfrm>
            <a:off x="35496" y="0"/>
            <a:ext cx="9001000" cy="908720"/>
          </a:xfrm>
        </p:spPr>
        <p:txBody>
          <a:bodyPr/>
          <a:lstStyle/>
          <a:p>
            <a:pPr marL="514350" indent="-514350" algn="l" eaLnBrk="1" hangingPunct="1">
              <a:buFont typeface="+mj-ea"/>
              <a:buAutoNum type="circleNumDbPlain" startAt="4"/>
            </a:pPr>
            <a:r>
              <a:rPr lang="zh-CN" altLang="en-US" sz="3000" b="1" spc="-150" dirty="0" smtClean="0"/>
              <a:t>带并行预置的</a:t>
            </a:r>
            <a:r>
              <a:rPr lang="zh-CN" altLang="en-US" sz="3000" b="1" spc="-150" dirty="0" smtClean="0">
                <a:solidFill>
                  <a:srgbClr val="FF0000"/>
                </a:solidFill>
              </a:rPr>
              <a:t>二进制</a:t>
            </a:r>
            <a:r>
              <a:rPr lang="zh-CN" altLang="en-US" sz="3000" b="1" spc="-150" dirty="0" smtClean="0"/>
              <a:t>计数器</a:t>
            </a:r>
            <a:r>
              <a:rPr lang="en-US" altLang="zh-CN" sz="3000" spc="-150" dirty="0" smtClean="0"/>
              <a:t/>
            </a:r>
            <a:br>
              <a:rPr lang="en-US" altLang="zh-CN" sz="3000" spc="-150" dirty="0" smtClean="0"/>
            </a:br>
            <a:r>
              <a:rPr lang="en-US" altLang="zh-CN" sz="2800" spc="-150" dirty="0" smtClean="0"/>
              <a:t>Binary Counter With </a:t>
            </a:r>
            <a:r>
              <a:rPr lang="en-US" altLang="zh-CN" sz="2800" b="1" spc="-150" dirty="0" smtClean="0">
                <a:solidFill>
                  <a:srgbClr val="FF0000"/>
                </a:solidFill>
              </a:rPr>
              <a:t>Parallel Load</a:t>
            </a:r>
          </a:p>
        </p:txBody>
      </p:sp>
      <p:pic>
        <p:nvPicPr>
          <p:cNvPr id="4" name="Picture 5" descr="AACFLRQ0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76"/>
          <a:stretch/>
        </p:blipFill>
        <p:spPr bwMode="auto">
          <a:xfrm>
            <a:off x="3203849" y="980728"/>
            <a:ext cx="5904656" cy="587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5496" y="891585"/>
            <a:ext cx="3147015" cy="31854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 smtClean="0"/>
              <a:t>并行预置功能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pPr marL="342900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zh-CN" altLang="en-US" sz="2200" dirty="0" smtClean="0"/>
              <a:t>预置控制输入端</a:t>
            </a:r>
            <a:r>
              <a:rPr lang="en-US" altLang="zh-CN" sz="2200" dirty="0" smtClean="0"/>
              <a:t>=1</a:t>
            </a:r>
            <a:r>
              <a:rPr lang="zh-CN" altLang="en-US" sz="2200" dirty="0" smtClean="0"/>
              <a:t>，</a:t>
            </a:r>
            <a:r>
              <a:rPr lang="en-US" altLang="zh-CN" sz="2200" dirty="0" smtClean="0"/>
              <a:t/>
            </a:r>
            <a:br>
              <a:rPr lang="en-US" altLang="zh-CN" sz="2200" dirty="0" smtClean="0"/>
            </a:br>
            <a:r>
              <a:rPr lang="zh-CN" altLang="en-US" sz="2200" dirty="0" smtClean="0"/>
              <a:t>计数器不工作，</a:t>
            </a:r>
            <a:r>
              <a:rPr lang="en-US" altLang="zh-CN" sz="2200" dirty="0" smtClean="0"/>
              <a:t/>
            </a:r>
            <a:br>
              <a:rPr lang="en-US" altLang="zh-CN" sz="2200" dirty="0" smtClean="0"/>
            </a:br>
            <a:r>
              <a:rPr lang="zh-CN" altLang="en-US" sz="2200" dirty="0" smtClean="0"/>
              <a:t>数据传入触发器。</a:t>
            </a:r>
            <a:endParaRPr lang="en-US" altLang="zh-CN" sz="2200" dirty="0" smtClean="0"/>
          </a:p>
          <a:p>
            <a:pPr marL="342900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zh-CN" altLang="en-US" sz="2200" dirty="0" smtClean="0"/>
              <a:t>预置控制输入端</a:t>
            </a:r>
            <a:r>
              <a:rPr lang="en-US" altLang="zh-CN" sz="2200" dirty="0" smtClean="0"/>
              <a:t>=0</a:t>
            </a:r>
            <a:r>
              <a:rPr lang="zh-CN" altLang="en-US" sz="2200" dirty="0" smtClean="0"/>
              <a:t>，</a:t>
            </a:r>
            <a:r>
              <a:rPr lang="en-US" altLang="zh-CN" sz="2200" dirty="0" smtClean="0"/>
              <a:t/>
            </a:r>
            <a:br>
              <a:rPr lang="en-US" altLang="zh-CN" sz="2200" dirty="0" smtClean="0"/>
            </a:br>
            <a:r>
              <a:rPr lang="zh-CN" altLang="en-US" sz="2200" dirty="0" smtClean="0"/>
              <a:t>正常计数</a:t>
            </a:r>
            <a:endParaRPr lang="zh-CN" altLang="en-US" sz="2200" dirty="0"/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34305283"/>
              </p:ext>
            </p:extLst>
          </p:nvPr>
        </p:nvGraphicFramePr>
        <p:xfrm>
          <a:off x="39761" y="4287217"/>
          <a:ext cx="3106651" cy="24541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376" name="位图图像" r:id="rId5" imgW="3345470" imgH="1127858" progId="PBrush">
                  <p:embed/>
                </p:oleObj>
              </mc:Choice>
              <mc:Fallback>
                <p:oleObj name="位图图像" r:id="rId5" imgW="3345470" imgH="1127858" progId="PBrush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761" y="4287217"/>
                        <a:ext cx="3106651" cy="245415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642738" y="3923764"/>
            <a:ext cx="1712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800" b="1" dirty="0" smtClean="0">
                <a:solidFill>
                  <a:srgbClr val="FF0000"/>
                </a:solidFill>
              </a:rPr>
              <a:t>异步复位</a:t>
            </a:r>
            <a:r>
              <a:rPr lang="en-US" altLang="zh-CN" sz="1800" b="1" dirty="0" smtClean="0">
                <a:solidFill>
                  <a:srgbClr val="FF0000"/>
                </a:solidFill>
              </a:rPr>
              <a:t>Clear</a:t>
            </a:r>
            <a:endParaRPr lang="zh-CN" altLang="en-US" sz="1800" b="1" dirty="0">
              <a:solidFill>
                <a:srgbClr val="FF0000"/>
              </a:solidFill>
            </a:endParaRPr>
          </a:p>
        </p:txBody>
      </p:sp>
      <p:pic>
        <p:nvPicPr>
          <p:cNvPr id="106535" name="Picture 3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9181" y="46758"/>
            <a:ext cx="3279324" cy="144016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27CFC5-7FD8-49A5-BC14-6A12B5DF6A48}" type="slidenum">
              <a:rPr lang="en-US" altLang="zh-CN" smtClean="0"/>
              <a:pPr>
                <a:defRPr/>
              </a:pPr>
              <a:t>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13833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>
                <a:solidFill>
                  <a:schemeClr val="folHlink"/>
                </a:solidFill>
              </a:rPr>
              <a:t>实现组合电路</a:t>
            </a:r>
            <a:endParaRPr lang="en-US" altLang="zh-TW" dirty="0" smtClean="0">
              <a:solidFill>
                <a:schemeClr val="folHlink"/>
              </a:solidFill>
            </a:endParaRPr>
          </a:p>
        </p:txBody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8768" y="980728"/>
            <a:ext cx="9036496" cy="5544616"/>
          </a:xfrm>
        </p:spPr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en-US" altLang="zh-TW" sz="2800" dirty="0" smtClean="0"/>
              <a:t>ROM:  a decoder + OR gates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zh-TW" sz="2400" dirty="0" smtClean="0"/>
              <a:t>sum of </a:t>
            </a:r>
            <a:r>
              <a:rPr lang="en-US" altLang="zh-TW" sz="2400" dirty="0" err="1" smtClean="0"/>
              <a:t>minterms</a:t>
            </a:r>
            <a:endParaRPr lang="en-US" altLang="zh-TW" sz="2400" dirty="0" smtClean="0"/>
          </a:p>
          <a:p>
            <a:pPr lvl="1" eaLnBrk="1" hangingPunct="1">
              <a:lnSpc>
                <a:spcPct val="150000"/>
              </a:lnSpc>
            </a:pPr>
            <a:r>
              <a:rPr lang="en-US" altLang="zh-TW" sz="2400" dirty="0" smtClean="0">
                <a:sym typeface="Symbol" pitchFamily="18" charset="2"/>
              </a:rPr>
              <a:t>a Boolean function = sum of </a:t>
            </a:r>
            <a:r>
              <a:rPr lang="en-US" altLang="zh-TW" sz="2400" dirty="0" err="1" smtClean="0">
                <a:sym typeface="Symbol" pitchFamily="18" charset="2"/>
              </a:rPr>
              <a:t>minterms</a:t>
            </a:r>
            <a:endParaRPr lang="en-US" altLang="zh-TW" sz="2400" dirty="0" smtClean="0">
              <a:sym typeface="Symbol" pitchFamily="18" charset="2"/>
            </a:endParaRPr>
          </a:p>
          <a:p>
            <a:pPr lvl="1" eaLnBrk="1" hangingPunct="1">
              <a:lnSpc>
                <a:spcPct val="150000"/>
              </a:lnSpc>
            </a:pPr>
            <a:r>
              <a:rPr lang="en-US" altLang="zh-TW" sz="2400" dirty="0" smtClean="0"/>
              <a:t>For an </a:t>
            </a:r>
            <a:r>
              <a:rPr lang="en-US" altLang="zh-TW" sz="2400" i="1" dirty="0" smtClean="0"/>
              <a:t>n</a:t>
            </a:r>
            <a:r>
              <a:rPr lang="en-US" altLang="zh-TW" sz="2400" dirty="0" smtClean="0"/>
              <a:t>-input, </a:t>
            </a:r>
            <a:r>
              <a:rPr lang="en-US" altLang="zh-TW" sz="2400" i="1" dirty="0" smtClean="0"/>
              <a:t>m</a:t>
            </a:r>
            <a:r>
              <a:rPr lang="en-US" altLang="zh-TW" sz="2400" dirty="0" smtClean="0"/>
              <a:t>-output combinational </a:t>
            </a:r>
            <a:r>
              <a:rPr lang="en-US" altLang="zh-TW" sz="2400" dirty="0" smtClean="0">
                <a:sym typeface="Symbol" pitchFamily="18" charset="2"/>
              </a:rPr>
              <a:t> 2</a:t>
            </a:r>
            <a:r>
              <a:rPr lang="en-US" altLang="zh-TW" sz="2400" i="1" baseline="30000" dirty="0" smtClean="0">
                <a:sym typeface="Symbol" pitchFamily="18" charset="2"/>
              </a:rPr>
              <a:t>n</a:t>
            </a:r>
            <a:r>
              <a:rPr lang="en-US" altLang="zh-TW" sz="2400" dirty="0" smtClean="0">
                <a:sym typeface="Symbol" pitchFamily="18" charset="2"/>
              </a:rPr>
              <a:t>  </a:t>
            </a:r>
            <a:r>
              <a:rPr lang="en-US" altLang="zh-TW" sz="2400" i="1" dirty="0" smtClean="0">
                <a:sym typeface="Symbol" pitchFamily="18" charset="2"/>
              </a:rPr>
              <a:t>m</a:t>
            </a:r>
            <a:r>
              <a:rPr lang="en-US" altLang="zh-TW" sz="2400" dirty="0" smtClean="0">
                <a:sym typeface="Symbol" pitchFamily="18" charset="2"/>
              </a:rPr>
              <a:t> ROM</a:t>
            </a:r>
            <a:endParaRPr lang="en-US" altLang="zh-TW" sz="2400" dirty="0" smtClean="0"/>
          </a:p>
          <a:p>
            <a:pPr eaLnBrk="1" hangingPunct="1">
              <a:lnSpc>
                <a:spcPct val="150000"/>
              </a:lnSpc>
            </a:pPr>
            <a:r>
              <a:rPr lang="en-US" altLang="zh-TW" sz="2800" dirty="0" smtClean="0"/>
              <a:t>Design procedure:</a:t>
            </a:r>
          </a:p>
          <a:p>
            <a:pPr lvl="1" eaLnBrk="1" hangingPunct="1">
              <a:lnSpc>
                <a:spcPct val="150000"/>
              </a:lnSpc>
              <a:buSzTx/>
              <a:buFontTx/>
              <a:buAutoNum type="arabicPeriod"/>
            </a:pPr>
            <a:r>
              <a:rPr lang="en-US" altLang="zh-TW" sz="2400" dirty="0" smtClean="0"/>
              <a:t>Determine the size of ROM </a:t>
            </a:r>
          </a:p>
          <a:p>
            <a:pPr lvl="1" eaLnBrk="1" hangingPunct="1">
              <a:lnSpc>
                <a:spcPct val="150000"/>
              </a:lnSpc>
              <a:buSzTx/>
              <a:buFontTx/>
              <a:buAutoNum type="arabicPeriod"/>
            </a:pPr>
            <a:r>
              <a:rPr lang="en-US" altLang="zh-TW" sz="2400" dirty="0" smtClean="0"/>
              <a:t>Obtain the programming truth table of the ROM</a:t>
            </a:r>
          </a:p>
          <a:p>
            <a:pPr lvl="1" eaLnBrk="1" hangingPunct="1">
              <a:lnSpc>
                <a:spcPct val="150000"/>
              </a:lnSpc>
              <a:buSzTx/>
              <a:buFontTx/>
              <a:buAutoNum type="arabicPeriod"/>
            </a:pPr>
            <a:r>
              <a:rPr lang="en-US" altLang="zh-TW" sz="2400" dirty="0" smtClean="0"/>
              <a:t>The truth table = </a:t>
            </a:r>
            <a:r>
              <a:rPr lang="zh-CN" altLang="en-US" sz="2400" dirty="0" smtClean="0"/>
              <a:t>组合电路的内部逻辑</a:t>
            </a:r>
            <a:endParaRPr lang="en-US" altLang="zh-TW" sz="2400" dirty="0" smtClean="0"/>
          </a:p>
        </p:txBody>
      </p:sp>
    </p:spTree>
    <p:extLst>
      <p:ext uri="{BB962C8B-B14F-4D97-AF65-F5344CB8AC3E}">
        <p14:creationId xmlns:p14="http://schemas.microsoft.com/office/powerpoint/2010/main" val="2082784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>
                <a:solidFill>
                  <a:schemeClr val="folHlink"/>
                </a:solidFill>
              </a:rPr>
              <a:t>实现组合电路</a:t>
            </a:r>
            <a:endParaRPr lang="en-US" altLang="zh-TW" dirty="0" smtClean="0">
              <a:solidFill>
                <a:schemeClr val="folHlink"/>
              </a:solidFill>
            </a:endParaRPr>
          </a:p>
        </p:txBody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8768" y="980728"/>
            <a:ext cx="9036496" cy="3779848"/>
          </a:xfrm>
        </p:spPr>
        <p:txBody>
          <a:bodyPr/>
          <a:lstStyle/>
          <a:p>
            <a:pPr eaLnBrk="1" hangingPunct="1"/>
            <a:r>
              <a:rPr lang="en-US" altLang="zh-TW" sz="2800" dirty="0" smtClean="0"/>
              <a:t>Design procedure:</a:t>
            </a:r>
          </a:p>
          <a:p>
            <a:pPr lvl="1" eaLnBrk="1" hangingPunct="1">
              <a:buSzTx/>
              <a:buFontTx/>
              <a:buAutoNum type="arabicPeriod"/>
            </a:pPr>
            <a:r>
              <a:rPr lang="en-US" altLang="zh-TW" sz="2400" dirty="0" smtClean="0"/>
              <a:t>Determine the size of ROM </a:t>
            </a:r>
          </a:p>
          <a:p>
            <a:pPr lvl="1" eaLnBrk="1" hangingPunct="1">
              <a:buSzTx/>
              <a:buFontTx/>
              <a:buAutoNum type="arabicPeriod"/>
            </a:pPr>
            <a:r>
              <a:rPr lang="en-US" altLang="zh-TW" sz="2400" dirty="0" smtClean="0"/>
              <a:t>Obtain the programming truth table of the ROM</a:t>
            </a:r>
          </a:p>
          <a:p>
            <a:pPr lvl="1" eaLnBrk="1" hangingPunct="1">
              <a:buSzTx/>
              <a:buFontTx/>
              <a:buAutoNum type="arabicPeriod"/>
            </a:pPr>
            <a:r>
              <a:rPr lang="en-US" altLang="zh-TW" sz="2400" dirty="0" smtClean="0"/>
              <a:t>The truth table = </a:t>
            </a:r>
            <a:r>
              <a:rPr lang="zh-CN" altLang="en-US" sz="2400" dirty="0" smtClean="0"/>
              <a:t>组合电路的内部逻辑</a:t>
            </a:r>
            <a:endParaRPr lang="en-US" altLang="zh-TW" sz="2400" dirty="0" smtClean="0"/>
          </a:p>
        </p:txBody>
      </p:sp>
      <p:grpSp>
        <p:nvGrpSpPr>
          <p:cNvPr id="3" name="组合 2"/>
          <p:cNvGrpSpPr/>
          <p:nvPr/>
        </p:nvGrpSpPr>
        <p:grpSpPr>
          <a:xfrm>
            <a:off x="679761" y="2906005"/>
            <a:ext cx="8428743" cy="3952875"/>
            <a:chOff x="679761" y="2906005"/>
            <a:chExt cx="8428743" cy="3952875"/>
          </a:xfrm>
        </p:grpSpPr>
        <p:pic>
          <p:nvPicPr>
            <p:cNvPr id="5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60079" y="2906005"/>
              <a:ext cx="6448425" cy="3952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7" name="矩形 6"/>
            <p:cNvSpPr/>
            <p:nvPr/>
          </p:nvSpPr>
          <p:spPr bwMode="auto">
            <a:xfrm>
              <a:off x="4788024" y="3023456"/>
              <a:ext cx="564648" cy="3816000"/>
            </a:xfrm>
            <a:prstGeom prst="rect">
              <a:avLst/>
            </a:prstGeom>
            <a:noFill/>
            <a:ln w="28575" cap="flat" cmpd="sng" algn="ctr">
              <a:solidFill>
                <a:srgbClr val="FF0000"/>
              </a:solidFill>
              <a:prstDash val="dash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  <a:ea typeface="宋体" pitchFamily="2" charset="-122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TextBox 1"/>
                <p:cNvSpPr txBox="1"/>
                <p:nvPr/>
              </p:nvSpPr>
              <p:spPr>
                <a:xfrm>
                  <a:off x="679761" y="5541039"/>
                  <a:ext cx="2596095" cy="12003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/>
                              </a:rPr>
                              <m:t>7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/>
                                  </a:rPr>
                                  <m:t>4</m:t>
                                </m:r>
                              </m:sub>
                            </m:sSub>
                            <m:r>
                              <a:rPr lang="en-US" altLang="zh-CN" b="0" i="1" smtClean="0">
                                <a:latin typeface="Cambria Math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/>
                                  </a:rPr>
                                  <m:t>3</m:t>
                                </m:r>
                              </m:sub>
                            </m:sSub>
                            <m:r>
                              <a:rPr lang="en-US" altLang="zh-CN" b="0" i="1" smtClean="0">
                                <a:latin typeface="Cambria Math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zh-CN" b="0" i="1" smtClean="0">
                                <a:latin typeface="Cambria Math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CN" b="0" i="1" smtClean="0">
                                <a:latin typeface="Cambria Math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altLang="zh-CN" b="0" i="1" dirty="0" smtClean="0">
                    <a:latin typeface="Cambria Math"/>
                  </a:endParaRPr>
                </a:p>
                <a:p>
                  <a:pPr>
                    <a:lnSpc>
                      <a:spcPct val="15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/>
                          </a:rPr>
                          <m:t>=</m:t>
                        </m:r>
                        <m:r>
                          <m:rPr>
                            <m:nor/>
                          </m:rPr>
                          <a:rPr lang="en-US" altLang="zh-CN" dirty="0"/>
                          <m:t>∑</m:t>
                        </m:r>
                        <m:r>
                          <m:rPr>
                            <m:nor/>
                          </m:rPr>
                          <a:rPr lang="en-US" altLang="zh-CN" b="0" i="0" dirty="0" smtClean="0"/>
                          <m:t>(0,2,3,</m:t>
                        </m:r>
                        <m:r>
                          <a:rPr lang="en-US" altLang="zh-CN" b="0" i="1" dirty="0" smtClean="0">
                            <a:latin typeface="Cambria Math"/>
                          </a:rPr>
                          <m:t>…, </m:t>
                        </m:r>
                        <m:r>
                          <m:rPr>
                            <m:nor/>
                          </m:rPr>
                          <a:rPr lang="en-US" altLang="zh-CN" b="0" i="0" dirty="0" smtClean="0"/>
                          <m:t>29</m:t>
                        </m:r>
                        <m:r>
                          <m:rPr>
                            <m:nor/>
                          </m:rPr>
                          <a:rPr lang="en-US" altLang="zh-CN" dirty="0"/>
                          <m:t>)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" name="TextBox 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9761" y="5541039"/>
                  <a:ext cx="2596095" cy="1200329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902772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8768" y="980728"/>
            <a:ext cx="9036496" cy="539488"/>
          </a:xfrm>
        </p:spPr>
        <p:txBody>
          <a:bodyPr/>
          <a:lstStyle/>
          <a:p>
            <a:r>
              <a:rPr lang="zh-CN" altLang="en-US" sz="2800" b="1" dirty="0" smtClean="0"/>
              <a:t>该电路输入是</a:t>
            </a:r>
            <a:r>
              <a:rPr lang="en-US" altLang="zh-CN" sz="2800" b="1" dirty="0" smtClean="0"/>
              <a:t>3</a:t>
            </a:r>
            <a:r>
              <a:rPr lang="zh-CN" altLang="en-US" sz="2800" b="1" dirty="0" smtClean="0"/>
              <a:t>位二进制，输出是输入数值的平方。</a:t>
            </a:r>
            <a:endParaRPr lang="zh-CN" altLang="en-US" sz="2800" b="1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27CFC5-7FD8-49A5-BC14-6A12B5DF6A48}" type="slidenum">
              <a:rPr lang="en-US" altLang="zh-CN" smtClean="0"/>
              <a:pPr>
                <a:defRPr/>
              </a:pPr>
              <a:t>72</a:t>
            </a:fld>
            <a:endParaRPr lang="en-US" altLang="zh-CN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练习：用</a:t>
            </a:r>
            <a:r>
              <a:rPr lang="en-US" altLang="zh-CN" dirty="0" smtClean="0"/>
              <a:t>ROM</a:t>
            </a:r>
            <a:r>
              <a:rPr lang="zh-CN" altLang="en-US" dirty="0" smtClean="0"/>
              <a:t>设计一个组合电路</a:t>
            </a:r>
            <a:endParaRPr lang="zh-CN" altLang="en-US" dirty="0"/>
          </a:p>
        </p:txBody>
      </p:sp>
      <p:grpSp>
        <p:nvGrpSpPr>
          <p:cNvPr id="9" name="组合 8"/>
          <p:cNvGrpSpPr/>
          <p:nvPr/>
        </p:nvGrpSpPr>
        <p:grpSpPr>
          <a:xfrm>
            <a:off x="107504" y="1484784"/>
            <a:ext cx="7488832" cy="5381599"/>
            <a:chOff x="107504" y="1484784"/>
            <a:chExt cx="7488832" cy="5381599"/>
          </a:xfrm>
        </p:grpSpPr>
        <p:pic>
          <p:nvPicPr>
            <p:cNvPr id="187394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1063" y="4180274"/>
              <a:ext cx="6715273" cy="268610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87395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504" y="1484784"/>
              <a:ext cx="5677817" cy="27232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7" name="圆角右箭头 6"/>
            <p:cNvSpPr/>
            <p:nvPr/>
          </p:nvSpPr>
          <p:spPr bwMode="auto">
            <a:xfrm rot="5400000">
              <a:off x="6032242" y="2780928"/>
              <a:ext cx="1296144" cy="1008112"/>
            </a:xfrm>
            <a:prstGeom prst="bentArrow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  <a:ea typeface="宋体" pitchFamily="2" charset="-122"/>
              </a:endParaRPr>
            </a:p>
          </p:txBody>
        </p:sp>
        <p:sp>
          <p:nvSpPr>
            <p:cNvPr id="8" name="右箭头 7"/>
            <p:cNvSpPr/>
            <p:nvPr/>
          </p:nvSpPr>
          <p:spPr bwMode="auto">
            <a:xfrm flipH="1">
              <a:off x="4499992" y="5229200"/>
              <a:ext cx="504056" cy="294128"/>
            </a:xfrm>
            <a:prstGeom prst="rightArrow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  <a:ea typeface="宋体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13530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lnSpc>
                <a:spcPct val="130000"/>
              </a:lnSpc>
              <a:buSzPct val="100000"/>
              <a:buFont typeface="+mj-ea"/>
              <a:buAutoNum type="circleNumDbPlain"/>
            </a:pPr>
            <a:r>
              <a:rPr lang="zh-CN" altLang="en-US" sz="2800" b="1" dirty="0" smtClean="0"/>
              <a:t>掩膜编程</a:t>
            </a:r>
            <a:r>
              <a:rPr lang="zh-CN" altLang="en-US" sz="2800" dirty="0" smtClean="0"/>
              <a:t>：用户提供</a:t>
            </a:r>
            <a:r>
              <a:rPr lang="en-US" altLang="zh-CN" sz="2800" dirty="0" smtClean="0"/>
              <a:t>ROM</a:t>
            </a:r>
            <a:r>
              <a:rPr lang="zh-CN" altLang="en-US" sz="2800" dirty="0" smtClean="0"/>
              <a:t>真值表，半导体公司制作掩膜，费用大。</a:t>
            </a:r>
            <a:endParaRPr lang="en-US" altLang="zh-CN" sz="2800" dirty="0" smtClean="0"/>
          </a:p>
          <a:p>
            <a:pPr marL="514350" indent="-514350">
              <a:lnSpc>
                <a:spcPct val="130000"/>
              </a:lnSpc>
              <a:buSzPct val="100000"/>
              <a:buFont typeface="+mj-ea"/>
              <a:buAutoNum type="circleNumDbPlain"/>
            </a:pPr>
            <a:r>
              <a:rPr lang="en-US" altLang="zh-CN" sz="2800" b="1" dirty="0" smtClean="0"/>
              <a:t>PROM</a:t>
            </a:r>
            <a:r>
              <a:rPr lang="zh-CN" altLang="en-US" sz="2800" dirty="0"/>
              <a:t>（</a:t>
            </a:r>
            <a:r>
              <a:rPr lang="en-US" altLang="zh-CN" sz="2800" b="1" dirty="0"/>
              <a:t>P</a:t>
            </a:r>
            <a:r>
              <a:rPr lang="en-US" altLang="zh-CN" sz="2800" dirty="0"/>
              <a:t>rogrammable </a:t>
            </a:r>
            <a:r>
              <a:rPr lang="en-US" altLang="zh-CN" sz="2800" b="1" dirty="0"/>
              <a:t>R</a:t>
            </a:r>
            <a:r>
              <a:rPr lang="en-US" altLang="zh-CN" sz="2800" dirty="0"/>
              <a:t>ead </a:t>
            </a:r>
            <a:r>
              <a:rPr lang="en-US" altLang="zh-CN" sz="2800" b="1" dirty="0"/>
              <a:t>O</a:t>
            </a:r>
            <a:r>
              <a:rPr lang="en-US" altLang="zh-CN" sz="2800" dirty="0"/>
              <a:t>nly </a:t>
            </a:r>
            <a:r>
              <a:rPr lang="en-US" altLang="zh-CN" sz="2800" b="1" dirty="0"/>
              <a:t>M</a:t>
            </a:r>
            <a:r>
              <a:rPr lang="en-US" altLang="zh-CN" sz="2800" dirty="0"/>
              <a:t>emory</a:t>
            </a:r>
            <a:r>
              <a:rPr lang="zh-CN" altLang="en-US" sz="2800" dirty="0" smtClean="0"/>
              <a:t>）</a:t>
            </a:r>
            <a:r>
              <a:rPr lang="en-US" altLang="zh-CN" sz="2800" dirty="0" smtClean="0"/>
              <a:t/>
            </a:r>
            <a:br>
              <a:rPr lang="en-US" altLang="zh-CN" sz="2800" dirty="0" smtClean="0"/>
            </a:br>
            <a:r>
              <a:rPr lang="zh-CN" altLang="en-US" sz="2800" dirty="0" smtClean="0"/>
              <a:t>可编程只读存储器</a:t>
            </a:r>
            <a:r>
              <a:rPr lang="zh-CN" altLang="en-US" sz="2800" dirty="0"/>
              <a:t>，采用熔丝工艺编程</a:t>
            </a:r>
            <a:r>
              <a:rPr lang="zh-CN" altLang="en-US" sz="2800" dirty="0" smtClean="0"/>
              <a:t>，</a:t>
            </a:r>
            <a:r>
              <a:rPr lang="en-US" altLang="zh-CN" sz="2800" dirty="0" smtClean="0"/>
              <a:t/>
            </a:r>
            <a:br>
              <a:rPr lang="en-US" altLang="zh-CN" sz="2800" dirty="0" smtClean="0"/>
            </a:br>
            <a:r>
              <a:rPr lang="zh-CN" altLang="en-US" sz="2800" dirty="0" smtClean="0"/>
              <a:t>只能</a:t>
            </a:r>
            <a:r>
              <a:rPr lang="zh-CN" altLang="en-US" sz="2800" dirty="0"/>
              <a:t>写一</a:t>
            </a:r>
            <a:r>
              <a:rPr lang="zh-CN" altLang="en-US" sz="2800" dirty="0" smtClean="0"/>
              <a:t>次，不</a:t>
            </a:r>
            <a:r>
              <a:rPr lang="zh-CN" altLang="en-US" sz="2800" dirty="0"/>
              <a:t>可以擦除或重写。</a:t>
            </a:r>
          </a:p>
          <a:p>
            <a:pPr marL="514350" indent="-514350">
              <a:lnSpc>
                <a:spcPct val="130000"/>
              </a:lnSpc>
              <a:buSzPct val="100000"/>
              <a:buFont typeface="+mj-ea"/>
              <a:buAutoNum type="circleNumDbPlain"/>
            </a:pPr>
            <a:r>
              <a:rPr lang="en-US" altLang="zh-CN" sz="2800" b="1" dirty="0" smtClean="0"/>
              <a:t>EPROM</a:t>
            </a:r>
            <a:r>
              <a:rPr lang="zh-CN" altLang="en-US" sz="2400" dirty="0" smtClean="0"/>
              <a:t>（</a:t>
            </a:r>
            <a:r>
              <a:rPr lang="en-US" altLang="zh-CN" sz="2400" b="1" dirty="0" smtClean="0"/>
              <a:t>E</a:t>
            </a:r>
            <a:r>
              <a:rPr lang="en-US" altLang="zh-CN" sz="2400" dirty="0" smtClean="0"/>
              <a:t>rasable </a:t>
            </a:r>
            <a:r>
              <a:rPr lang="en-US" altLang="zh-CN" sz="2400" b="1" dirty="0"/>
              <a:t>P</a:t>
            </a:r>
            <a:r>
              <a:rPr lang="en-US" altLang="zh-CN" sz="2400" dirty="0"/>
              <a:t>rogrammable </a:t>
            </a:r>
            <a:r>
              <a:rPr lang="en-US" altLang="zh-CN" sz="2400" b="1" dirty="0"/>
              <a:t>R</a:t>
            </a:r>
            <a:r>
              <a:rPr lang="en-US" altLang="zh-CN" sz="2400" dirty="0"/>
              <a:t>ead </a:t>
            </a:r>
            <a:r>
              <a:rPr lang="en-US" altLang="zh-CN" sz="2400" b="1" dirty="0"/>
              <a:t>O</a:t>
            </a:r>
            <a:r>
              <a:rPr lang="en-US" altLang="zh-CN" sz="2400" dirty="0"/>
              <a:t>nly </a:t>
            </a:r>
            <a:r>
              <a:rPr lang="en-US" altLang="zh-CN" sz="2400" b="1" dirty="0"/>
              <a:t>M</a:t>
            </a:r>
            <a:r>
              <a:rPr lang="en-US" altLang="zh-CN" sz="2400" dirty="0"/>
              <a:t>emory</a:t>
            </a:r>
            <a:r>
              <a:rPr lang="zh-CN" altLang="en-US" sz="2400" dirty="0" smtClean="0"/>
              <a:t>）</a:t>
            </a:r>
            <a:r>
              <a:rPr lang="en-US" altLang="zh-CN" sz="2400" dirty="0" smtClean="0"/>
              <a:t/>
            </a:r>
            <a:br>
              <a:rPr lang="en-US" altLang="zh-CN" sz="2400" dirty="0" smtClean="0"/>
            </a:br>
            <a:r>
              <a:rPr lang="zh-CN" altLang="en-US" sz="2800" dirty="0" smtClean="0"/>
              <a:t>可</a:t>
            </a:r>
            <a:r>
              <a:rPr lang="zh-CN" altLang="en-US" sz="2800" dirty="0"/>
              <a:t>擦除可编程的只读存储器，由紫外线整</a:t>
            </a:r>
            <a:r>
              <a:rPr lang="zh-CN" altLang="en-US" sz="2800" dirty="0" smtClean="0"/>
              <a:t>片擦除，</a:t>
            </a:r>
            <a:r>
              <a:rPr lang="en-US" altLang="zh-CN" sz="2800" dirty="0" smtClean="0"/>
              <a:t/>
            </a:r>
            <a:br>
              <a:rPr lang="en-US" altLang="zh-CN" sz="2800" dirty="0" smtClean="0"/>
            </a:br>
            <a:r>
              <a:rPr lang="zh-CN" altLang="en-US" sz="2800" dirty="0" smtClean="0"/>
              <a:t>可</a:t>
            </a:r>
            <a:r>
              <a:rPr lang="zh-CN" altLang="en-US" sz="2800" dirty="0"/>
              <a:t>多次改写。</a:t>
            </a:r>
          </a:p>
          <a:p>
            <a:pPr marL="514350" indent="-514350">
              <a:lnSpc>
                <a:spcPct val="130000"/>
              </a:lnSpc>
              <a:buSzPct val="100000"/>
              <a:buFont typeface="+mj-ea"/>
              <a:buAutoNum type="circleNumDbPlain"/>
            </a:pPr>
            <a:r>
              <a:rPr lang="en-US" altLang="zh-CN" sz="2800" b="1" dirty="0" smtClean="0"/>
              <a:t>EEPROM</a:t>
            </a:r>
            <a:r>
              <a:rPr lang="en-US" altLang="zh-CN" sz="2400" spc="-150" dirty="0" smtClean="0"/>
              <a:t>(</a:t>
            </a:r>
            <a:r>
              <a:rPr lang="en-US" altLang="zh-CN" sz="2400" b="1" spc="-150" dirty="0" smtClean="0"/>
              <a:t>E</a:t>
            </a:r>
            <a:r>
              <a:rPr lang="en-US" altLang="zh-CN" sz="2400" spc="-150" dirty="0" smtClean="0"/>
              <a:t>lectrically </a:t>
            </a:r>
            <a:r>
              <a:rPr lang="en-US" altLang="zh-CN" sz="2400" b="1" spc="-150" dirty="0"/>
              <a:t>E</a:t>
            </a:r>
            <a:r>
              <a:rPr lang="en-US" altLang="zh-CN" sz="2400" spc="-150" dirty="0"/>
              <a:t>rasable </a:t>
            </a:r>
            <a:r>
              <a:rPr lang="en-US" altLang="zh-CN" sz="2400" b="1" spc="-150" dirty="0"/>
              <a:t>P</a:t>
            </a:r>
            <a:r>
              <a:rPr lang="en-US" altLang="zh-CN" sz="2400" spc="-150" dirty="0"/>
              <a:t>rogrammable </a:t>
            </a:r>
            <a:r>
              <a:rPr lang="en-US" altLang="zh-CN" sz="2400" b="1" spc="-150" dirty="0"/>
              <a:t>R</a:t>
            </a:r>
            <a:r>
              <a:rPr lang="en-US" altLang="zh-CN" sz="2400" spc="-150" dirty="0"/>
              <a:t>ead </a:t>
            </a:r>
            <a:r>
              <a:rPr lang="en-US" altLang="zh-CN" sz="2400" b="1" spc="-150" dirty="0"/>
              <a:t>O</a:t>
            </a:r>
            <a:r>
              <a:rPr lang="en-US" altLang="zh-CN" sz="2400" spc="-150" dirty="0"/>
              <a:t>nly </a:t>
            </a:r>
            <a:r>
              <a:rPr lang="en-US" altLang="zh-CN" sz="2400" b="1" spc="-150" dirty="0" smtClean="0"/>
              <a:t>M</a:t>
            </a:r>
            <a:r>
              <a:rPr lang="en-US" altLang="zh-CN" sz="2400" spc="-150" dirty="0" smtClean="0"/>
              <a:t>emory)</a:t>
            </a:r>
            <a:r>
              <a:rPr lang="en-US" altLang="zh-CN" sz="2400" dirty="0" smtClean="0"/>
              <a:t/>
            </a:r>
            <a:br>
              <a:rPr lang="en-US" altLang="zh-CN" sz="2400" dirty="0" smtClean="0"/>
            </a:br>
            <a:r>
              <a:rPr lang="zh-CN" altLang="en-US" sz="2800" dirty="0" smtClean="0"/>
              <a:t>电</a:t>
            </a:r>
            <a:r>
              <a:rPr lang="zh-CN" altLang="en-US" sz="2800" dirty="0"/>
              <a:t>可擦除可编程的</a:t>
            </a:r>
            <a:r>
              <a:rPr lang="zh-CN" altLang="en-US" sz="2800" dirty="0" smtClean="0"/>
              <a:t>只读存储器</a:t>
            </a:r>
            <a:endParaRPr lang="zh-CN" altLang="en-US" sz="2800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27CFC5-7FD8-49A5-BC14-6A12B5DF6A48}" type="slidenum">
              <a:rPr lang="en-US" altLang="zh-CN" smtClean="0"/>
              <a:pPr>
                <a:defRPr/>
              </a:pPr>
              <a:t>73</a:t>
            </a:fld>
            <a:endParaRPr lang="en-US" altLang="zh-CN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ROM</a:t>
            </a:r>
            <a:r>
              <a:rPr lang="zh-CN" altLang="en-US" dirty="0" smtClean="0"/>
              <a:t>类型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31516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27CFC5-7FD8-49A5-BC14-6A12B5DF6A48}" type="slidenum">
              <a:rPr lang="en-US" altLang="zh-CN" smtClean="0"/>
              <a:pPr>
                <a:defRPr/>
              </a:pPr>
              <a:t>74</a:t>
            </a:fld>
            <a:endParaRPr lang="en-US" altLang="zh-CN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30222" y="116632"/>
            <a:ext cx="8928992" cy="835920"/>
          </a:xfrm>
        </p:spPr>
        <p:txBody>
          <a:bodyPr/>
          <a:lstStyle/>
          <a:p>
            <a:r>
              <a:rPr lang="en-US" altLang="zh-CN" b="1" dirty="0"/>
              <a:t>USB flash drive</a:t>
            </a:r>
            <a:endParaRPr lang="zh-CN" altLang="en-US" dirty="0"/>
          </a:p>
        </p:txBody>
      </p:sp>
      <p:pic>
        <p:nvPicPr>
          <p:cNvPr id="5" name="Picture 2" descr="File:USB flash drive.JPG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052736"/>
            <a:ext cx="7620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/>
          <p:cNvSpPr/>
          <p:nvPr/>
        </p:nvSpPr>
        <p:spPr>
          <a:xfrm>
            <a:off x="4211960" y="5694347"/>
            <a:ext cx="4788024" cy="83099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zh-CN" altLang="en-US" dirty="0" smtClean="0"/>
              <a:t>闪</a:t>
            </a:r>
            <a:r>
              <a:rPr lang="zh-CN" altLang="en-US" dirty="0"/>
              <a:t>存盘的印刷电路板上的</a:t>
            </a:r>
            <a:r>
              <a:rPr lang="en-US" altLang="zh-CN" dirty="0"/>
              <a:t>Samsung</a:t>
            </a:r>
            <a:r>
              <a:rPr lang="zh-CN" altLang="en-US" dirty="0"/>
              <a:t>闪存（左）与单片机（右）</a:t>
            </a:r>
          </a:p>
        </p:txBody>
      </p:sp>
    </p:spTree>
    <p:extLst>
      <p:ext uri="{BB962C8B-B14F-4D97-AF65-F5344CB8AC3E}">
        <p14:creationId xmlns:p14="http://schemas.microsoft.com/office/powerpoint/2010/main" val="255619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8768" y="1017304"/>
            <a:ext cx="9036496" cy="899528"/>
          </a:xfrm>
        </p:spPr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en-US" altLang="zh-CN" sz="2800" b="1" dirty="0" smtClean="0">
                <a:solidFill>
                  <a:srgbClr val="0070C0"/>
                </a:solidFill>
              </a:rPr>
              <a:t>PROM</a:t>
            </a:r>
            <a:r>
              <a:rPr lang="zh-CN" altLang="en-US" sz="2800" dirty="0" smtClean="0"/>
              <a:t>：</a:t>
            </a:r>
            <a:r>
              <a:rPr lang="zh-CN" altLang="en-US" sz="2800" b="1" dirty="0" smtClean="0"/>
              <a:t>与阵列固定</a:t>
            </a:r>
            <a:r>
              <a:rPr lang="zh-CN" altLang="en-US" sz="2800" dirty="0" smtClean="0"/>
              <a:t>、</a:t>
            </a:r>
            <a:r>
              <a:rPr lang="zh-CN" altLang="en-US" sz="2800" b="1" dirty="0" smtClean="0"/>
              <a:t>或阵列可编程</a:t>
            </a:r>
            <a:r>
              <a:rPr lang="en-US" altLang="zh-CN" sz="2800" dirty="0" smtClean="0"/>
              <a:t/>
            </a:r>
            <a:br>
              <a:rPr lang="en-US" altLang="zh-CN" sz="2800" dirty="0" smtClean="0"/>
            </a:br>
            <a:r>
              <a:rPr lang="en-US" altLang="zh-CN" sz="2800" dirty="0" smtClean="0"/>
              <a:t>      </a:t>
            </a:r>
            <a:r>
              <a:rPr lang="en-US" altLang="zh-CN" sz="2400" dirty="0" smtClean="0">
                <a:latin typeface="楷体" pitchFamily="49" charset="-122"/>
                <a:ea typeface="楷体" pitchFamily="49" charset="-122"/>
              </a:rPr>
              <a:t>     </a:t>
            </a:r>
            <a:r>
              <a:rPr lang="zh-CN" altLang="en-US" sz="2400" dirty="0" smtClean="0">
                <a:latin typeface="楷体" pitchFamily="49" charset="-122"/>
                <a:ea typeface="楷体" pitchFamily="49" charset="-122"/>
              </a:rPr>
              <a:t>与阵列做译码器，或门实现最小项之和的布尔函数</a:t>
            </a:r>
            <a:endParaRPr lang="en-US" altLang="zh-CN" sz="2800" dirty="0" smtClean="0"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27CFC5-7FD8-49A5-BC14-6A12B5DF6A48}" type="slidenum">
              <a:rPr lang="en-US" altLang="zh-CN" smtClean="0"/>
              <a:pPr>
                <a:defRPr/>
              </a:pPr>
              <a:t>75</a:t>
            </a:fld>
            <a:endParaRPr lang="en-US" altLang="zh-CN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三种可编程逻辑器件</a:t>
            </a:r>
            <a:r>
              <a:rPr lang="en-US" altLang="zh-CN" dirty="0" smtClean="0"/>
              <a:t>(PLD)</a:t>
            </a:r>
            <a:endParaRPr lang="zh-CN" altLang="en-US" dirty="0"/>
          </a:p>
        </p:txBody>
      </p:sp>
      <p:pic>
        <p:nvPicPr>
          <p:cNvPr id="190473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916832"/>
            <a:ext cx="7505700" cy="1085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0474" name="Picture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942" y="3783310"/>
            <a:ext cx="7410450" cy="1085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0475" name="Picture 11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913"/>
          <a:stretch/>
        </p:blipFill>
        <p:spPr bwMode="auto">
          <a:xfrm>
            <a:off x="769293" y="5653862"/>
            <a:ext cx="7419975" cy="818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内容占位符 1"/>
          <p:cNvSpPr txBox="1">
            <a:spLocks/>
          </p:cNvSpPr>
          <p:nvPr/>
        </p:nvSpPr>
        <p:spPr bwMode="auto">
          <a:xfrm>
            <a:off x="72008" y="3105536"/>
            <a:ext cx="9036496" cy="6835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 typeface="Wingdings" pitchFamily="2" charset="2"/>
              <a:buChar char="Ø"/>
            </a:pPr>
            <a:r>
              <a:rPr lang="zh-CN" altLang="en-US" sz="2800" dirty="0">
                <a:solidFill>
                  <a:srgbClr val="0070C0"/>
                </a:solidFill>
              </a:rPr>
              <a:t>可编程阵列逻辑</a:t>
            </a:r>
            <a:r>
              <a:rPr lang="en-US" altLang="zh-CN" sz="2800" b="1" dirty="0" smtClean="0">
                <a:solidFill>
                  <a:srgbClr val="0070C0"/>
                </a:solidFill>
              </a:rPr>
              <a:t>PAL</a:t>
            </a:r>
            <a:r>
              <a:rPr lang="zh-CN" altLang="en-US" sz="2800" dirty="0" smtClean="0"/>
              <a:t>：</a:t>
            </a:r>
            <a:r>
              <a:rPr lang="zh-CN" altLang="en-US" sz="2800" b="1" dirty="0"/>
              <a:t>与</a:t>
            </a:r>
            <a:r>
              <a:rPr lang="zh-CN" altLang="en-US" sz="2800" b="1" dirty="0" smtClean="0"/>
              <a:t>阵列</a:t>
            </a:r>
            <a:r>
              <a:rPr lang="zh-CN" altLang="en-US" sz="2800" b="1" dirty="0"/>
              <a:t>可编程</a:t>
            </a:r>
            <a:r>
              <a:rPr lang="zh-CN" altLang="en-US" sz="2800" dirty="0" smtClean="0"/>
              <a:t>、</a:t>
            </a:r>
            <a:r>
              <a:rPr lang="zh-CN" altLang="en-US" sz="2800" b="1" dirty="0"/>
              <a:t>或</a:t>
            </a:r>
            <a:r>
              <a:rPr lang="zh-CN" altLang="en-US" sz="2800" b="1" dirty="0" smtClean="0"/>
              <a:t>阵列固定</a:t>
            </a:r>
            <a:endParaRPr lang="en-US" altLang="zh-CN" sz="2800" b="1" dirty="0" smtClean="0"/>
          </a:p>
        </p:txBody>
      </p:sp>
      <p:sp>
        <p:nvSpPr>
          <p:cNvPr id="11" name="内容占位符 1"/>
          <p:cNvSpPr txBox="1">
            <a:spLocks/>
          </p:cNvSpPr>
          <p:nvPr/>
        </p:nvSpPr>
        <p:spPr bwMode="auto">
          <a:xfrm>
            <a:off x="72008" y="5049752"/>
            <a:ext cx="9036496" cy="6835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 typeface="Wingdings" pitchFamily="2" charset="2"/>
              <a:buChar char="Ø"/>
            </a:pPr>
            <a:r>
              <a:rPr lang="zh-CN" altLang="en-US" sz="2800" dirty="0">
                <a:solidFill>
                  <a:srgbClr val="0070C0"/>
                </a:solidFill>
              </a:rPr>
              <a:t>可编程逻辑阵列</a:t>
            </a:r>
            <a:r>
              <a:rPr lang="en-US" altLang="zh-CN" sz="2800" b="1" dirty="0" smtClean="0">
                <a:solidFill>
                  <a:srgbClr val="0070C0"/>
                </a:solidFill>
              </a:rPr>
              <a:t>PLA</a:t>
            </a:r>
            <a:r>
              <a:rPr lang="zh-CN" altLang="en-US" sz="2800" dirty="0" smtClean="0"/>
              <a:t>：与、</a:t>
            </a:r>
            <a:r>
              <a:rPr lang="zh-CN" altLang="en-US" sz="2800" dirty="0"/>
              <a:t>或</a:t>
            </a:r>
            <a:r>
              <a:rPr lang="zh-CN" altLang="en-US" sz="2800" dirty="0" smtClean="0"/>
              <a:t>阵列都可编程 </a:t>
            </a:r>
            <a:r>
              <a:rPr lang="en-US" altLang="zh-CN" sz="2800" dirty="0" smtClean="0"/>
              <a:t>(</a:t>
            </a:r>
            <a:r>
              <a:rPr lang="zh-CN" altLang="en-US" sz="2800" b="1" dirty="0" smtClean="0">
                <a:solidFill>
                  <a:srgbClr val="0070C0"/>
                </a:solidFill>
              </a:rPr>
              <a:t>最灵活</a:t>
            </a:r>
            <a:r>
              <a:rPr lang="en-US" altLang="zh-CN" sz="2800" dirty="0" smtClean="0"/>
              <a:t>)</a:t>
            </a:r>
          </a:p>
        </p:txBody>
      </p:sp>
      <p:sp>
        <p:nvSpPr>
          <p:cNvPr id="5" name="矩形 4"/>
          <p:cNvSpPr/>
          <p:nvPr/>
        </p:nvSpPr>
        <p:spPr>
          <a:xfrm>
            <a:off x="1296144" y="6445518"/>
            <a:ext cx="63001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/>
              <a:t>由于</a:t>
            </a:r>
            <a:r>
              <a:rPr lang="en-US" altLang="zh-CN" sz="2000" dirty="0"/>
              <a:t>PLA</a:t>
            </a:r>
            <a:r>
              <a:rPr lang="zh-CN" altLang="en-US" sz="2000" dirty="0"/>
              <a:t>器件的资源利用率低</a:t>
            </a:r>
            <a:r>
              <a:rPr lang="zh-CN" altLang="en-US" sz="2000" dirty="0" smtClean="0"/>
              <a:t>，  </a:t>
            </a:r>
            <a:r>
              <a:rPr lang="zh-CN" altLang="en-US" sz="2000" dirty="0"/>
              <a:t>现在已经很少</a:t>
            </a:r>
            <a:r>
              <a:rPr lang="zh-CN" altLang="en-US" sz="2000" dirty="0" smtClean="0"/>
              <a:t>使用</a:t>
            </a:r>
            <a:r>
              <a:rPr lang="en-US" altLang="zh-CN" sz="2000" dirty="0" smtClean="0"/>
              <a:t>.</a:t>
            </a:r>
            <a:endParaRPr lang="zh-CN" altLang="en-US" sz="2000" dirty="0"/>
          </a:p>
        </p:txBody>
      </p:sp>
      <p:sp>
        <p:nvSpPr>
          <p:cNvPr id="6" name="矩形 5"/>
          <p:cNvSpPr/>
          <p:nvPr/>
        </p:nvSpPr>
        <p:spPr>
          <a:xfrm>
            <a:off x="6985807" y="4397042"/>
            <a:ext cx="212269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latin typeface="Times New Roman" pitchFamily="18" charset="0"/>
              </a:rPr>
              <a:t>最早出自</a:t>
            </a:r>
            <a:r>
              <a:rPr lang="en-US" altLang="zh-CN" sz="2000" dirty="0">
                <a:latin typeface="宋体" pitchFamily="2" charset="-122"/>
              </a:rPr>
              <a:t>AMD</a:t>
            </a:r>
            <a:r>
              <a:rPr lang="zh-CN" altLang="en-US" sz="2000" dirty="0">
                <a:latin typeface="Times New Roman" pitchFamily="18" charset="0"/>
              </a:rPr>
              <a:t>公司</a:t>
            </a:r>
            <a:endParaRPr lang="zh-CN" altLang="en-US" sz="2000" dirty="0"/>
          </a:p>
        </p:txBody>
      </p:sp>
      <p:sp>
        <p:nvSpPr>
          <p:cNvPr id="7" name="矩形 6"/>
          <p:cNvSpPr/>
          <p:nvPr/>
        </p:nvSpPr>
        <p:spPr bwMode="auto">
          <a:xfrm>
            <a:off x="2615427" y="2013554"/>
            <a:ext cx="1440160" cy="648072"/>
          </a:xfrm>
          <a:prstGeom prst="rect">
            <a:avLst/>
          </a:prstGeom>
          <a:solidFill>
            <a:srgbClr val="FFFF00">
              <a:alpha val="50196"/>
            </a:srgbClr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  <p:sp>
        <p:nvSpPr>
          <p:cNvPr id="13" name="矩形 12"/>
          <p:cNvSpPr/>
          <p:nvPr/>
        </p:nvSpPr>
        <p:spPr bwMode="auto">
          <a:xfrm>
            <a:off x="5520933" y="3888658"/>
            <a:ext cx="1440160" cy="648072"/>
          </a:xfrm>
          <a:prstGeom prst="rect">
            <a:avLst/>
          </a:prstGeom>
          <a:solidFill>
            <a:srgbClr val="FFFF00">
              <a:alpha val="50196"/>
            </a:srgbClr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07206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27CFC5-7FD8-49A5-BC14-6A12B5DF6A48}" type="slidenum">
              <a:rPr lang="en-US" altLang="zh-CN" smtClean="0"/>
              <a:pPr>
                <a:defRPr/>
              </a:pPr>
              <a:t>76</a:t>
            </a:fld>
            <a:endParaRPr lang="en-US" altLang="zh-CN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b="1" dirty="0">
                <a:solidFill>
                  <a:srgbClr val="0070C0"/>
                </a:solidFill>
              </a:rPr>
              <a:t>PROM</a:t>
            </a:r>
            <a:r>
              <a:rPr lang="zh-CN" altLang="en-US" sz="2800" dirty="0"/>
              <a:t>：</a:t>
            </a:r>
            <a:r>
              <a:rPr lang="zh-CN" altLang="en-US" sz="2800" b="1" dirty="0"/>
              <a:t>与阵列固定</a:t>
            </a:r>
            <a:r>
              <a:rPr lang="zh-CN" altLang="en-US" sz="2800" dirty="0"/>
              <a:t>、</a:t>
            </a:r>
            <a:r>
              <a:rPr lang="zh-CN" altLang="en-US" sz="2800" b="1" dirty="0"/>
              <a:t>或阵列可编程</a:t>
            </a:r>
            <a:r>
              <a:rPr lang="en-US" altLang="zh-CN" sz="2800" dirty="0"/>
              <a:t/>
            </a:r>
            <a:br>
              <a:rPr lang="en-US" altLang="zh-CN" sz="2800" dirty="0"/>
            </a:br>
            <a:r>
              <a:rPr lang="en-US" altLang="zh-CN" sz="2800" dirty="0"/>
              <a:t>      </a:t>
            </a:r>
            <a:r>
              <a:rPr lang="en-US" altLang="zh-CN" sz="2400" dirty="0">
                <a:latin typeface="楷体" pitchFamily="49" charset="-122"/>
                <a:ea typeface="楷体" pitchFamily="49" charset="-122"/>
              </a:rPr>
              <a:t>     </a:t>
            </a:r>
            <a:r>
              <a:rPr lang="zh-CN" altLang="en-US" sz="2400" dirty="0">
                <a:latin typeface="楷体" pitchFamily="49" charset="-122"/>
                <a:ea typeface="楷体" pitchFamily="49" charset="-122"/>
              </a:rPr>
              <a:t>与阵列做译码器，或门实现最小项之和的</a:t>
            </a:r>
            <a:r>
              <a:rPr lang="zh-CN" altLang="en-US" sz="2400" dirty="0" smtClean="0">
                <a:latin typeface="楷体" pitchFamily="49" charset="-122"/>
                <a:ea typeface="楷体" pitchFamily="49" charset="-122"/>
              </a:rPr>
              <a:t>布尔函数</a:t>
            </a:r>
            <a:endParaRPr lang="zh-CN" altLang="en-US" sz="2400" dirty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12" y="1124744"/>
            <a:ext cx="9162541" cy="56166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6" name="对象 5"/>
          <p:cNvGraphicFramePr>
            <a:graphicFrameLocks noChangeAspect="1"/>
          </p:cNvGraphicFramePr>
          <p:nvPr>
            <p:extLst/>
          </p:nvPr>
        </p:nvGraphicFramePr>
        <p:xfrm>
          <a:off x="924306" y="1628800"/>
          <a:ext cx="1872208" cy="31683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641" name="位图图像" r:id="rId4" imgW="3231160" imgH="2926334" progId="PBrush">
                  <p:embed/>
                </p:oleObj>
              </mc:Choice>
              <mc:Fallback>
                <p:oleObj name="位图图像" r:id="rId4" imgW="3231160" imgH="2926334" progId="PBrush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24306" y="1628800"/>
                        <a:ext cx="1872208" cy="316835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5635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 eaLnBrk="1" hangingPunct="1">
              <a:lnSpc>
                <a:spcPct val="150000"/>
              </a:lnSpc>
              <a:spcBef>
                <a:spcPts val="0"/>
              </a:spcBef>
            </a:pPr>
            <a:r>
              <a:rPr lang="zh-CN" altLang="en-US" b="1" dirty="0" smtClean="0">
                <a:latin typeface="Times New Roman" pitchFamily="18" charset="0"/>
              </a:rPr>
              <a:t>指</a:t>
            </a:r>
            <a:r>
              <a:rPr lang="zh-CN" altLang="en-US" b="1" dirty="0">
                <a:latin typeface="Times New Roman" pitchFamily="18" charset="0"/>
              </a:rPr>
              <a:t>用户具有在自己设计的目标系统中</a:t>
            </a:r>
            <a:r>
              <a:rPr lang="zh-CN" altLang="en-US" b="1" dirty="0" smtClean="0">
                <a:latin typeface="Times New Roman" pitchFamily="18" charset="0"/>
              </a:rPr>
              <a:t>或线路板</a:t>
            </a:r>
            <a:r>
              <a:rPr lang="zh-CN" altLang="en-US" b="1" dirty="0">
                <a:latin typeface="Times New Roman" pitchFamily="18" charset="0"/>
              </a:rPr>
              <a:t>上，为重构（或修改）逻辑功能而对</a:t>
            </a:r>
            <a:r>
              <a:rPr lang="zh-CN" altLang="en-US" b="1" dirty="0" smtClean="0">
                <a:latin typeface="Times New Roman" pitchFamily="18" charset="0"/>
              </a:rPr>
              <a:t>逻辑器件</a:t>
            </a:r>
            <a:r>
              <a:rPr lang="zh-CN" altLang="en-US" b="1" dirty="0">
                <a:latin typeface="Times New Roman" pitchFamily="18" charset="0"/>
              </a:rPr>
              <a:t>进行编程或反复改写的能力</a:t>
            </a:r>
            <a:r>
              <a:rPr lang="zh-CN" altLang="en-US" b="1" dirty="0" smtClean="0">
                <a:latin typeface="Times New Roman" pitchFamily="18" charset="0"/>
              </a:rPr>
              <a:t>。</a:t>
            </a:r>
            <a:endParaRPr lang="en-US" altLang="zh-CN" b="1" dirty="0" smtClean="0">
              <a:latin typeface="Times New Roman" pitchFamily="18" charset="0"/>
            </a:endParaRPr>
          </a:p>
          <a:p>
            <a:pPr algn="just" eaLnBrk="1" hangingPunct="1">
              <a:lnSpc>
                <a:spcPct val="150000"/>
              </a:lnSpc>
              <a:spcBef>
                <a:spcPts val="0"/>
              </a:spcBef>
            </a:pPr>
            <a:r>
              <a:rPr lang="zh-CN" altLang="en-US" b="1" dirty="0" smtClean="0">
                <a:latin typeface="Times New Roman" pitchFamily="18" charset="0"/>
              </a:rPr>
              <a:t>目前的</a:t>
            </a:r>
            <a:r>
              <a:rPr lang="en-US" altLang="zh-CN" b="1" dirty="0" smtClean="0">
                <a:latin typeface="宋体" pitchFamily="2" charset="-122"/>
              </a:rPr>
              <a:t>PLD</a:t>
            </a:r>
            <a:r>
              <a:rPr lang="zh-CN" altLang="en-US" b="1" dirty="0">
                <a:latin typeface="Times New Roman" pitchFamily="18" charset="0"/>
              </a:rPr>
              <a:t>器件大多采用了</a:t>
            </a:r>
            <a:r>
              <a:rPr lang="en-US" altLang="zh-CN" b="1" dirty="0">
                <a:latin typeface="宋体" pitchFamily="2" charset="-122"/>
              </a:rPr>
              <a:t>ISP</a:t>
            </a:r>
            <a:r>
              <a:rPr lang="zh-CN" altLang="en-US" b="1" dirty="0">
                <a:latin typeface="Times New Roman" pitchFamily="18" charset="0"/>
              </a:rPr>
              <a:t>技术。</a:t>
            </a:r>
            <a:endParaRPr lang="zh-CN" altLang="en-US" b="1" dirty="0">
              <a:latin typeface="宋体" pitchFamily="2" charset="-122"/>
            </a:endParaRPr>
          </a:p>
          <a:p>
            <a:pPr algn="just" eaLnBrk="1" hangingPunct="1">
              <a:lnSpc>
                <a:spcPct val="150000"/>
              </a:lnSpc>
              <a:spcBef>
                <a:spcPts val="0"/>
              </a:spcBef>
            </a:pPr>
            <a:r>
              <a:rPr lang="en-US" altLang="zh-CN" b="1" dirty="0" smtClean="0">
                <a:latin typeface="宋体" pitchFamily="2" charset="-122"/>
              </a:rPr>
              <a:t>ISP</a:t>
            </a:r>
            <a:r>
              <a:rPr lang="zh-CN" altLang="en-US" b="1" dirty="0">
                <a:latin typeface="宋体" pitchFamily="2" charset="-122"/>
              </a:rPr>
              <a:t>器件的出现使得硬件设计变得像</a:t>
            </a:r>
            <a:r>
              <a:rPr lang="zh-CN" altLang="en-US" b="1" dirty="0" smtClean="0">
                <a:latin typeface="宋体" pitchFamily="2" charset="-122"/>
              </a:rPr>
              <a:t>软件一样</a:t>
            </a:r>
            <a:r>
              <a:rPr lang="zh-CN" altLang="en-US" b="1" dirty="0">
                <a:latin typeface="宋体" pitchFamily="2" charset="-122"/>
              </a:rPr>
              <a:t>易于修改。硬件的功能可以随时进行</a:t>
            </a:r>
            <a:r>
              <a:rPr lang="zh-CN" altLang="en-US" b="1" dirty="0" smtClean="0">
                <a:latin typeface="宋体" pitchFamily="2" charset="-122"/>
              </a:rPr>
              <a:t>修改或</a:t>
            </a:r>
            <a:r>
              <a:rPr lang="zh-CN" altLang="en-US" b="1" dirty="0">
                <a:latin typeface="宋体" pitchFamily="2" charset="-122"/>
              </a:rPr>
              <a:t>重构。 </a:t>
            </a:r>
            <a:endParaRPr lang="zh-CN" altLang="el-GR" b="1" dirty="0">
              <a:latin typeface="宋体" pitchFamily="2" charset="-122"/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27CFC5-7FD8-49A5-BC14-6A12B5DF6A48}" type="slidenum">
              <a:rPr lang="en-US" altLang="zh-CN" smtClean="0"/>
              <a:pPr>
                <a:defRPr/>
              </a:pPr>
              <a:t>77</a:t>
            </a:fld>
            <a:endParaRPr lang="en-US" altLang="zh-CN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b="1" dirty="0">
                <a:solidFill>
                  <a:schemeClr val="folHlink"/>
                </a:solidFill>
                <a:latin typeface="Times New Roman" pitchFamily="18" charset="0"/>
              </a:rPr>
              <a:t>在系统</a:t>
            </a:r>
            <a:r>
              <a:rPr lang="zh-CN" altLang="en-US" sz="3600" b="1" dirty="0" smtClean="0">
                <a:solidFill>
                  <a:schemeClr val="folHlink"/>
                </a:solidFill>
                <a:latin typeface="Times New Roman" pitchFamily="18" charset="0"/>
              </a:rPr>
              <a:t>可编程</a:t>
            </a:r>
            <a:r>
              <a:rPr lang="en-US" altLang="zh-CN" sz="3600" b="1" dirty="0" smtClean="0">
                <a:solidFill>
                  <a:schemeClr val="folHlink"/>
                </a:solidFill>
                <a:latin typeface="Times New Roman" pitchFamily="18" charset="0"/>
              </a:rPr>
              <a:t/>
            </a:r>
            <a:br>
              <a:rPr lang="en-US" altLang="zh-CN" sz="3600" b="1" dirty="0" smtClean="0">
                <a:solidFill>
                  <a:schemeClr val="folHlink"/>
                </a:solidFill>
                <a:latin typeface="Times New Roman" pitchFamily="18" charset="0"/>
              </a:rPr>
            </a:br>
            <a:r>
              <a:rPr lang="zh-CN" altLang="en-US" sz="3200" b="1" dirty="0" smtClean="0">
                <a:solidFill>
                  <a:schemeClr val="folHlink"/>
                </a:solidFill>
                <a:latin typeface="Times New Roman" pitchFamily="18" charset="0"/>
              </a:rPr>
              <a:t>（</a:t>
            </a:r>
            <a:r>
              <a:rPr lang="en-US" altLang="zh-CN" sz="3200" b="1" dirty="0" err="1">
                <a:solidFill>
                  <a:schemeClr val="folHlink"/>
                </a:solidFill>
                <a:latin typeface="宋体" pitchFamily="2" charset="-122"/>
              </a:rPr>
              <a:t>ISP,In</a:t>
            </a:r>
            <a:r>
              <a:rPr lang="en-US" altLang="zh-CN" sz="3200" b="1" dirty="0">
                <a:solidFill>
                  <a:schemeClr val="folHlink"/>
                </a:solidFill>
                <a:latin typeface="宋体" pitchFamily="2" charset="-122"/>
              </a:rPr>
              <a:t> System Programmability</a:t>
            </a:r>
            <a:r>
              <a:rPr lang="zh-CN" altLang="en-US" sz="3200" b="1" dirty="0" smtClean="0">
                <a:solidFill>
                  <a:schemeClr val="folHlink"/>
                </a:solidFill>
                <a:latin typeface="Times New Roman" pitchFamily="18" charset="0"/>
              </a:rPr>
              <a:t>）</a:t>
            </a:r>
            <a:endParaRPr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68671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 eaLnBrk="1" hangingPunct="1">
              <a:lnSpc>
                <a:spcPct val="150000"/>
              </a:lnSpc>
              <a:spcBef>
                <a:spcPts val="0"/>
              </a:spcBef>
            </a:pPr>
            <a:r>
              <a:rPr lang="zh-CN" altLang="en-US" b="1" dirty="0">
                <a:latin typeface="Times New Roman" pitchFamily="18" charset="0"/>
              </a:rPr>
              <a:t>以计算机为操作平台，使用</a:t>
            </a:r>
            <a:r>
              <a:rPr lang="en-US" altLang="zh-CN" b="1" dirty="0">
                <a:latin typeface="Times New Roman" pitchFamily="18" charset="0"/>
              </a:rPr>
              <a:t>EDA</a:t>
            </a:r>
            <a:r>
              <a:rPr lang="zh-CN" altLang="en-US" b="1" dirty="0" smtClean="0">
                <a:latin typeface="Times New Roman" pitchFamily="18" charset="0"/>
              </a:rPr>
              <a:t>软件工具</a:t>
            </a:r>
            <a:r>
              <a:rPr lang="en-US" altLang="zh-CN" b="1" dirty="0" smtClean="0">
                <a:latin typeface="Times New Roman" pitchFamily="18" charset="0"/>
              </a:rPr>
              <a:t/>
            </a:r>
            <a:br>
              <a:rPr lang="en-US" altLang="zh-CN" b="1" dirty="0" smtClean="0">
                <a:latin typeface="Times New Roman" pitchFamily="18" charset="0"/>
              </a:rPr>
            </a:br>
            <a:r>
              <a:rPr lang="zh-CN" altLang="en-US" b="1" dirty="0" smtClean="0">
                <a:latin typeface="Times New Roman" pitchFamily="18" charset="0"/>
              </a:rPr>
              <a:t>（</a:t>
            </a:r>
            <a:r>
              <a:rPr lang="zh-CN" altLang="en-US" b="1" dirty="0">
                <a:latin typeface="Times New Roman" pitchFamily="18" charset="0"/>
              </a:rPr>
              <a:t>例如</a:t>
            </a:r>
            <a:r>
              <a:rPr lang="en-US" altLang="zh-CN" b="1" dirty="0">
                <a:latin typeface="Times New Roman" pitchFamily="18" charset="0"/>
              </a:rPr>
              <a:t>Altera</a:t>
            </a:r>
            <a:r>
              <a:rPr lang="zh-CN" altLang="en-US" b="1" dirty="0">
                <a:latin typeface="Times New Roman" pitchFamily="18" charset="0"/>
              </a:rPr>
              <a:t>公司的</a:t>
            </a:r>
            <a:r>
              <a:rPr lang="en-US" altLang="zh-CN" b="1" dirty="0">
                <a:latin typeface="Times New Roman" pitchFamily="18" charset="0"/>
              </a:rPr>
              <a:t>MAX+PLUSΠ</a:t>
            </a:r>
            <a:r>
              <a:rPr lang="zh-CN" altLang="en-US" b="1" dirty="0">
                <a:latin typeface="Times New Roman" pitchFamily="18" charset="0"/>
              </a:rPr>
              <a:t>等），对</a:t>
            </a:r>
            <a:r>
              <a:rPr lang="zh-CN" altLang="en-US" b="1" dirty="0" smtClean="0">
                <a:latin typeface="Times New Roman" pitchFamily="18" charset="0"/>
              </a:rPr>
              <a:t>可编程逻辑器件</a:t>
            </a:r>
            <a:r>
              <a:rPr lang="zh-CN" altLang="en-US" b="1" dirty="0">
                <a:latin typeface="Times New Roman" pitchFamily="18" charset="0"/>
              </a:rPr>
              <a:t>采用“基于芯片”的设计方法进行</a:t>
            </a:r>
            <a:r>
              <a:rPr lang="zh-CN" altLang="en-US" b="1" dirty="0" smtClean="0">
                <a:latin typeface="Times New Roman" pitchFamily="18" charset="0"/>
              </a:rPr>
              <a:t>设计</a:t>
            </a:r>
            <a:r>
              <a:rPr lang="zh-CN" altLang="en-US" b="1" dirty="0">
                <a:latin typeface="Times New Roman" pitchFamily="18" charset="0"/>
              </a:rPr>
              <a:t>。</a:t>
            </a:r>
          </a:p>
          <a:p>
            <a:pPr algn="just" eaLnBrk="1" hangingPunct="1">
              <a:lnSpc>
                <a:spcPct val="150000"/>
              </a:lnSpc>
              <a:spcBef>
                <a:spcPts val="0"/>
              </a:spcBef>
            </a:pPr>
            <a:r>
              <a:rPr lang="zh-CN" altLang="en-US" b="1" dirty="0" smtClean="0">
                <a:latin typeface="Times New Roman" pitchFamily="18" charset="0"/>
              </a:rPr>
              <a:t>利用</a:t>
            </a:r>
            <a:r>
              <a:rPr lang="zh-CN" altLang="en-US" b="1" dirty="0">
                <a:latin typeface="Times New Roman" pitchFamily="18" charset="0"/>
              </a:rPr>
              <a:t>计算机完成数字系统的“逻辑综合”</a:t>
            </a:r>
            <a:r>
              <a:rPr lang="zh-CN" altLang="en-US" b="1" dirty="0" smtClean="0">
                <a:latin typeface="Times New Roman" pitchFamily="18" charset="0"/>
              </a:rPr>
              <a:t>，“布局布线”</a:t>
            </a:r>
            <a:r>
              <a:rPr lang="zh-CN" altLang="en-US" b="1" dirty="0">
                <a:latin typeface="Times New Roman" pitchFamily="18" charset="0"/>
              </a:rPr>
              <a:t>和“设计仿真”等工作，极</a:t>
            </a:r>
            <a:r>
              <a:rPr lang="zh-CN" altLang="en-US" b="1" dirty="0" smtClean="0">
                <a:latin typeface="Times New Roman" pitchFamily="18" charset="0"/>
              </a:rPr>
              <a:t>大地提高</a:t>
            </a:r>
            <a:r>
              <a:rPr lang="zh-CN" altLang="en-US" b="1" dirty="0">
                <a:latin typeface="Times New Roman" pitchFamily="18" charset="0"/>
              </a:rPr>
              <a:t>了设计的效率。 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27CFC5-7FD8-49A5-BC14-6A12B5DF6A48}" type="slidenum">
              <a:rPr lang="en-US" altLang="zh-CN" smtClean="0"/>
              <a:pPr>
                <a:defRPr/>
              </a:pPr>
              <a:t>78</a:t>
            </a:fld>
            <a:endParaRPr lang="en-US" altLang="zh-CN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1" dirty="0">
                <a:solidFill>
                  <a:schemeClr val="folHlink"/>
                </a:solidFill>
                <a:latin typeface="宋体" pitchFamily="2" charset="-122"/>
              </a:rPr>
              <a:t>EDA</a:t>
            </a:r>
            <a:r>
              <a:rPr lang="zh-CN" altLang="en-US" b="1" dirty="0">
                <a:solidFill>
                  <a:schemeClr val="folHlink"/>
                </a:solidFill>
                <a:latin typeface="Times New Roman" pitchFamily="18" charset="0"/>
              </a:rPr>
              <a:t>设计</a:t>
            </a:r>
            <a:endParaRPr lang="zh-CN" altLang="en-US" b="1" dirty="0">
              <a:solidFill>
                <a:schemeClr val="folHlink"/>
              </a:solidFill>
              <a:latin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67676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27CFC5-7FD8-49A5-BC14-6A12B5DF6A48}" type="slidenum">
              <a:rPr lang="en-US" altLang="zh-CN" smtClean="0"/>
              <a:pPr>
                <a:defRPr/>
              </a:pPr>
              <a:t>79</a:t>
            </a:fld>
            <a:endParaRPr lang="en-US" altLang="zh-CN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b="1" dirty="0">
                <a:latin typeface="Times New Roman" pitchFamily="18" charset="0"/>
              </a:rPr>
              <a:t>可编程逻辑器件</a:t>
            </a:r>
          </a:p>
        </p:txBody>
      </p:sp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480640" y="3404269"/>
            <a:ext cx="2386012" cy="484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algn="just"/>
            <a:r>
              <a:rPr kumimoji="0" lang="zh-CN" altLang="en-US" dirty="0">
                <a:latin typeface="+mn-ea"/>
                <a:ea typeface="+mn-ea"/>
              </a:rPr>
              <a:t>可编程逻辑器件</a:t>
            </a:r>
          </a:p>
        </p:txBody>
      </p:sp>
      <p:sp>
        <p:nvSpPr>
          <p:cNvPr id="7" name="AutoShape 6"/>
          <p:cNvSpPr>
            <a:spLocks/>
          </p:cNvSpPr>
          <p:nvPr/>
        </p:nvSpPr>
        <p:spPr bwMode="auto">
          <a:xfrm>
            <a:off x="2766640" y="2566069"/>
            <a:ext cx="304800" cy="2355850"/>
          </a:xfrm>
          <a:prstGeom prst="leftBrace">
            <a:avLst>
              <a:gd name="adj1" fmla="val 64410"/>
              <a:gd name="adj2" fmla="val 50000"/>
            </a:avLst>
          </a:prstGeom>
          <a:noFill/>
          <a:ln w="19050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>
              <a:latin typeface="+mn-ea"/>
              <a:ea typeface="+mn-ea"/>
            </a:endParaRPr>
          </a:p>
        </p:txBody>
      </p:sp>
      <p:sp>
        <p:nvSpPr>
          <p:cNvPr id="8" name="Text Box 7"/>
          <p:cNvSpPr txBox="1">
            <a:spLocks noChangeArrowheads="1"/>
          </p:cNvSpPr>
          <p:nvPr/>
        </p:nvSpPr>
        <p:spPr bwMode="auto">
          <a:xfrm>
            <a:off x="3147640" y="2199357"/>
            <a:ext cx="3892550" cy="588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algn="just"/>
            <a:r>
              <a:rPr kumimoji="0" lang="zh-CN" altLang="en-US" sz="2800">
                <a:latin typeface="+mn-ea"/>
                <a:ea typeface="+mn-ea"/>
              </a:rPr>
              <a:t>低密度可编程逻辑器件</a:t>
            </a:r>
          </a:p>
          <a:p>
            <a:pPr algn="just"/>
            <a:r>
              <a:rPr kumimoji="0" lang="zh-CN" altLang="en-US">
                <a:latin typeface="+mn-ea"/>
                <a:ea typeface="+mn-ea"/>
              </a:rPr>
              <a:t>（</a:t>
            </a:r>
            <a:r>
              <a:rPr kumimoji="0" lang="en-US" altLang="zh-CN">
                <a:latin typeface="+mn-ea"/>
                <a:ea typeface="+mn-ea"/>
              </a:rPr>
              <a:t>LDPLD</a:t>
            </a:r>
            <a:r>
              <a:rPr kumimoji="0" lang="zh-CN" altLang="en-US">
                <a:latin typeface="+mn-ea"/>
                <a:ea typeface="+mn-ea"/>
              </a:rPr>
              <a:t>）</a:t>
            </a:r>
          </a:p>
        </p:txBody>
      </p:sp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3223840" y="4555207"/>
            <a:ext cx="3959225" cy="59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algn="just"/>
            <a:r>
              <a:rPr kumimoji="0" lang="zh-CN" altLang="en-US" sz="2800">
                <a:latin typeface="+mn-ea"/>
                <a:ea typeface="+mn-ea"/>
              </a:rPr>
              <a:t>高密度可编程逻辑器件</a:t>
            </a:r>
          </a:p>
          <a:p>
            <a:pPr algn="just"/>
            <a:r>
              <a:rPr kumimoji="0" lang="zh-CN" altLang="en-US">
                <a:latin typeface="+mn-ea"/>
                <a:ea typeface="+mn-ea"/>
              </a:rPr>
              <a:t>（</a:t>
            </a:r>
            <a:r>
              <a:rPr kumimoji="0" lang="en-US" altLang="zh-CN">
                <a:latin typeface="+mn-ea"/>
                <a:ea typeface="+mn-ea"/>
              </a:rPr>
              <a:t>HDPLD</a:t>
            </a:r>
            <a:r>
              <a:rPr kumimoji="0" lang="zh-CN" altLang="en-US">
                <a:latin typeface="+mn-ea"/>
                <a:ea typeface="+mn-ea"/>
              </a:rPr>
              <a:t>）</a:t>
            </a:r>
          </a:p>
        </p:txBody>
      </p:sp>
      <p:sp>
        <p:nvSpPr>
          <p:cNvPr id="10" name="AutoShape 9"/>
          <p:cNvSpPr>
            <a:spLocks/>
          </p:cNvSpPr>
          <p:nvPr/>
        </p:nvSpPr>
        <p:spPr bwMode="auto">
          <a:xfrm>
            <a:off x="6895727" y="1845344"/>
            <a:ext cx="304800" cy="1177925"/>
          </a:xfrm>
          <a:prstGeom prst="leftBrace">
            <a:avLst>
              <a:gd name="adj1" fmla="val 32205"/>
              <a:gd name="adj2" fmla="val 50000"/>
            </a:avLst>
          </a:prstGeom>
          <a:noFill/>
          <a:ln w="952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>
              <a:latin typeface="+mn-ea"/>
              <a:ea typeface="+mn-ea"/>
            </a:endParaRPr>
          </a:p>
        </p:txBody>
      </p:sp>
      <p:sp>
        <p:nvSpPr>
          <p:cNvPr id="11" name="Text Box 10"/>
          <p:cNvSpPr txBox="1">
            <a:spLocks noChangeArrowheads="1"/>
          </p:cNvSpPr>
          <p:nvPr/>
        </p:nvSpPr>
        <p:spPr bwMode="auto">
          <a:xfrm>
            <a:off x="7256090" y="1629444"/>
            <a:ext cx="1223962" cy="176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algn="just"/>
            <a:r>
              <a:rPr kumimoji="0" lang="en-US" altLang="zh-CN">
                <a:latin typeface="+mn-ea"/>
                <a:ea typeface="+mn-ea"/>
              </a:rPr>
              <a:t>PROM</a:t>
            </a:r>
          </a:p>
          <a:p>
            <a:pPr algn="just"/>
            <a:r>
              <a:rPr kumimoji="0" lang="en-US" altLang="zh-CN">
                <a:latin typeface="+mn-ea"/>
                <a:ea typeface="+mn-ea"/>
              </a:rPr>
              <a:t>PLA</a:t>
            </a:r>
          </a:p>
          <a:p>
            <a:pPr algn="just"/>
            <a:r>
              <a:rPr kumimoji="0" lang="en-US" altLang="zh-CN">
                <a:latin typeface="+mn-ea"/>
                <a:ea typeface="+mn-ea"/>
              </a:rPr>
              <a:t>PAL</a:t>
            </a:r>
          </a:p>
          <a:p>
            <a:pPr algn="just"/>
            <a:r>
              <a:rPr kumimoji="0" lang="en-US" altLang="zh-CN">
                <a:latin typeface="+mn-ea"/>
                <a:ea typeface="+mn-ea"/>
              </a:rPr>
              <a:t>GAL</a:t>
            </a:r>
          </a:p>
        </p:txBody>
      </p:sp>
      <p:sp>
        <p:nvSpPr>
          <p:cNvPr id="12" name="Text Box 11"/>
          <p:cNvSpPr txBox="1">
            <a:spLocks noChangeArrowheads="1"/>
          </p:cNvSpPr>
          <p:nvPr/>
        </p:nvSpPr>
        <p:spPr bwMode="auto">
          <a:xfrm>
            <a:off x="7327527" y="4221832"/>
            <a:ext cx="1204913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algn="just"/>
            <a:r>
              <a:rPr kumimoji="0" lang="en-US" altLang="zh-CN">
                <a:latin typeface="+mn-ea"/>
                <a:ea typeface="+mn-ea"/>
              </a:rPr>
              <a:t>EPLD</a:t>
            </a:r>
          </a:p>
          <a:p>
            <a:pPr algn="just"/>
            <a:r>
              <a:rPr kumimoji="0" lang="en-US" altLang="zh-CN">
                <a:latin typeface="+mn-ea"/>
                <a:ea typeface="+mn-ea"/>
              </a:rPr>
              <a:t>CPLD</a:t>
            </a:r>
          </a:p>
          <a:p>
            <a:pPr algn="just"/>
            <a:r>
              <a:rPr kumimoji="0" lang="en-US" altLang="zh-CN">
                <a:latin typeface="+mn-ea"/>
                <a:ea typeface="+mn-ea"/>
              </a:rPr>
              <a:t>FPGA</a:t>
            </a:r>
          </a:p>
        </p:txBody>
      </p:sp>
      <p:sp>
        <p:nvSpPr>
          <p:cNvPr id="13" name="AutoShape 12"/>
          <p:cNvSpPr>
            <a:spLocks/>
          </p:cNvSpPr>
          <p:nvPr/>
        </p:nvSpPr>
        <p:spPr bwMode="auto">
          <a:xfrm>
            <a:off x="7040190" y="4366294"/>
            <a:ext cx="228600" cy="898525"/>
          </a:xfrm>
          <a:prstGeom prst="leftBrace">
            <a:avLst>
              <a:gd name="adj1" fmla="val 32755"/>
              <a:gd name="adj2" fmla="val 50000"/>
            </a:avLst>
          </a:prstGeom>
          <a:noFill/>
          <a:ln w="952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57608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27CFC5-7FD8-49A5-BC14-6A12B5DF6A48}" type="slidenum">
              <a:rPr lang="en-US" altLang="zh-CN" smtClean="0"/>
              <a:pPr>
                <a:defRPr/>
              </a:pPr>
              <a:t>8</a:t>
            </a:fld>
            <a:endParaRPr lang="en-US" altLang="zh-CN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dirty="0" smtClean="0"/>
              <a:t>带并行预置的</a:t>
            </a:r>
            <a:r>
              <a:rPr lang="en-US" altLang="zh-CN" dirty="0" smtClean="0">
                <a:solidFill>
                  <a:srgbClr val="FF0000"/>
                </a:solidFill>
              </a:rPr>
              <a:t>BCD</a:t>
            </a:r>
            <a:r>
              <a:rPr lang="zh-CN" altLang="en-US" dirty="0" smtClean="0"/>
              <a:t>计数器</a:t>
            </a:r>
            <a:r>
              <a:rPr lang="en-US" altLang="zh-CN" dirty="0" smtClean="0"/>
              <a:t>-1</a:t>
            </a:r>
            <a:endParaRPr lang="zh-CN" altLang="en-US" dirty="0"/>
          </a:p>
        </p:txBody>
      </p:sp>
      <p:pic>
        <p:nvPicPr>
          <p:cNvPr id="1177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2884512"/>
            <a:ext cx="4076700" cy="3352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22023" y="1052736"/>
            <a:ext cx="3938899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800" b="1" dirty="0" smtClean="0"/>
              <a:t>使用</a:t>
            </a:r>
            <a:r>
              <a:rPr lang="zh-CN" altLang="en-US" sz="2800" b="1" dirty="0" smtClean="0">
                <a:solidFill>
                  <a:srgbClr val="FF0000"/>
                </a:solidFill>
              </a:rPr>
              <a:t>预置输入端</a:t>
            </a:r>
            <a:endParaRPr lang="en-US" altLang="zh-CN" sz="2800" b="1" dirty="0" smtClean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b="1" dirty="0" smtClean="0"/>
              <a:t>与门</a:t>
            </a:r>
            <a:r>
              <a:rPr lang="zh-CN" altLang="en-US" dirty="0" smtClean="0"/>
              <a:t>检测状态</a:t>
            </a:r>
            <a:r>
              <a:rPr lang="en-US" altLang="zh-CN" dirty="0" smtClean="0">
                <a:solidFill>
                  <a:srgbClr val="FF0000"/>
                </a:solidFill>
              </a:rPr>
              <a:t>1001</a:t>
            </a:r>
            <a:r>
              <a:rPr lang="zh-CN" altLang="en-US" dirty="0" smtClean="0"/>
              <a:t>是否出现</a:t>
            </a:r>
            <a:endParaRPr lang="zh-CN" altLang="en-US" dirty="0"/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/>
          </p:nvPr>
        </p:nvGraphicFramePr>
        <p:xfrm>
          <a:off x="6360620" y="-27384"/>
          <a:ext cx="2747884" cy="21707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399" name="位图图像" r:id="rId4" imgW="3345470" imgH="1127858" progId="PBrush">
                  <p:embed/>
                </p:oleObj>
              </mc:Choice>
              <mc:Fallback>
                <p:oleObj name="位图图像" r:id="rId4" imgW="3345470" imgH="1127858" progId="PBrush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60620" y="-27384"/>
                        <a:ext cx="2747884" cy="217078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4335884" y="2896468"/>
            <a:ext cx="471601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zh-CN" altLang="en-US" dirty="0" smtClean="0"/>
              <a:t>计数器开始被</a:t>
            </a:r>
            <a:r>
              <a:rPr lang="zh-CN" altLang="en-US" b="1" dirty="0" smtClean="0"/>
              <a:t>复位</a:t>
            </a:r>
            <a:r>
              <a:rPr lang="zh-CN" altLang="en-US" dirty="0" smtClean="0"/>
              <a:t>到</a:t>
            </a:r>
            <a:r>
              <a:rPr lang="en-US" altLang="zh-CN" dirty="0" smtClean="0"/>
              <a:t>0.</a:t>
            </a:r>
          </a:p>
          <a:p>
            <a:pPr marL="342900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zh-CN" altLang="en-US" dirty="0" smtClean="0"/>
              <a:t>复位</a:t>
            </a:r>
            <a:r>
              <a:rPr lang="en-US" altLang="zh-CN" dirty="0" smtClean="0"/>
              <a:t>=1</a:t>
            </a:r>
            <a:r>
              <a:rPr lang="zh-CN" altLang="en-US" dirty="0" smtClean="0"/>
              <a:t>，计数使能</a:t>
            </a:r>
            <a:r>
              <a:rPr lang="en-US" altLang="zh-CN" dirty="0" smtClean="0"/>
              <a:t>=1</a:t>
            </a:r>
            <a:r>
              <a:rPr lang="zh-CN" altLang="en-US" dirty="0" smtClean="0"/>
              <a:t>：计数；</a:t>
            </a:r>
            <a:endParaRPr lang="en-US" altLang="zh-CN" dirty="0" smtClean="0"/>
          </a:p>
          <a:p>
            <a:pPr marL="342900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zh-CN" altLang="en-US" dirty="0" smtClean="0"/>
              <a:t>只要与门输出</a:t>
            </a:r>
            <a:r>
              <a:rPr lang="en-US" altLang="zh-CN" dirty="0" smtClean="0"/>
              <a:t>=0</a:t>
            </a:r>
            <a:r>
              <a:rPr lang="zh-CN" altLang="en-US" dirty="0" smtClean="0"/>
              <a:t>，</a:t>
            </a:r>
            <a:r>
              <a:rPr lang="zh-CN" altLang="en-US" b="1" dirty="0" smtClean="0"/>
              <a:t>按时钟计数</a:t>
            </a:r>
            <a:r>
              <a:rPr lang="zh-CN" altLang="en-US" dirty="0" smtClean="0"/>
              <a:t>；</a:t>
            </a:r>
            <a:endParaRPr lang="en-US" altLang="zh-CN" dirty="0" smtClean="0"/>
          </a:p>
          <a:p>
            <a:pPr marL="342900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zh-CN" altLang="en-US" dirty="0" smtClean="0"/>
              <a:t>当</a:t>
            </a:r>
            <a:r>
              <a:rPr lang="en-US" altLang="zh-CN" b="1" dirty="0" smtClean="0"/>
              <a:t>1001</a:t>
            </a:r>
            <a:r>
              <a:rPr lang="zh-CN" altLang="en-US" dirty="0" smtClean="0"/>
              <a:t>时，与门输出</a:t>
            </a:r>
            <a:r>
              <a:rPr lang="en-US" altLang="zh-CN" dirty="0" smtClean="0"/>
              <a:t>=1</a:t>
            </a:r>
            <a:r>
              <a:rPr lang="zh-CN" altLang="en-US" dirty="0" smtClean="0"/>
              <a:t>，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zh-CN" altLang="en-US" dirty="0" smtClean="0"/>
              <a:t>此时</a:t>
            </a:r>
            <a:r>
              <a:rPr lang="en-US" altLang="zh-CN" b="1" dirty="0" smtClean="0"/>
              <a:t>Load=1</a:t>
            </a:r>
            <a:r>
              <a:rPr lang="zh-CN" altLang="en-US" dirty="0" smtClean="0"/>
              <a:t>，</a:t>
            </a:r>
            <a:r>
              <a:rPr lang="zh-CN" altLang="en-US" b="1" dirty="0" smtClean="0"/>
              <a:t>预置</a:t>
            </a:r>
            <a:r>
              <a:rPr lang="zh-CN" altLang="en-US" dirty="0" smtClean="0"/>
              <a:t>，</a:t>
            </a:r>
            <a:r>
              <a:rPr lang="en-US" altLang="zh-CN" b="1" dirty="0" smtClean="0"/>
              <a:t>0000</a:t>
            </a:r>
            <a:r>
              <a:rPr lang="zh-CN" altLang="en-US" dirty="0" smtClean="0"/>
              <a:t>。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0" y="2319880"/>
                <a:ext cx="9036496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dirty="0" smtClean="0">
                          <a:solidFill>
                            <a:srgbClr val="000000"/>
                          </a:solidFill>
                          <a:latin typeface="Cambria Math"/>
                        </a:rPr>
                        <m:t>𝟎𝟎𝟎𝟎</m:t>
                      </m:r>
                      <m:r>
                        <a:rPr lang="en-US" altLang="zh-CN" b="1" i="1" dirty="0">
                          <a:solidFill>
                            <a:srgbClr val="000000"/>
                          </a:solidFill>
                          <a:latin typeface="Cambria Math"/>
                          <a:ea typeface="Cambria Math"/>
                        </a:rPr>
                        <m:t>→</m:t>
                      </m:r>
                      <m:r>
                        <a:rPr lang="en-US" altLang="zh-CN" b="1" i="1" dirty="0">
                          <a:solidFill>
                            <a:srgbClr val="000000"/>
                          </a:solidFill>
                          <a:latin typeface="Cambria Math"/>
                          <a:ea typeface="Cambria Math"/>
                        </a:rPr>
                        <m:t>𝟎𝟎𝟎𝟏</m:t>
                      </m:r>
                      <m:r>
                        <a:rPr lang="en-US" altLang="zh-CN" b="1" i="1" dirty="0">
                          <a:solidFill>
                            <a:srgbClr val="000000"/>
                          </a:solidFill>
                          <a:latin typeface="Cambria Math"/>
                          <a:ea typeface="Cambria Math"/>
                        </a:rPr>
                        <m:t>→</m:t>
                      </m:r>
                      <m:r>
                        <a:rPr lang="en-US" altLang="zh-CN" b="1" i="1" dirty="0" smtClean="0">
                          <a:solidFill>
                            <a:srgbClr val="000000"/>
                          </a:solidFill>
                          <a:latin typeface="Cambria Math"/>
                          <a:ea typeface="Cambria Math"/>
                        </a:rPr>
                        <m:t>𝟎𝟎𝟏𝟎</m:t>
                      </m:r>
                      <m:r>
                        <a:rPr lang="en-US" altLang="zh-CN" b="1" i="1" dirty="0">
                          <a:solidFill>
                            <a:srgbClr val="000000"/>
                          </a:solidFill>
                          <a:latin typeface="Cambria Math"/>
                          <a:ea typeface="Cambria Math"/>
                        </a:rPr>
                        <m:t>→</m:t>
                      </m:r>
                      <m:r>
                        <a:rPr lang="en-US" altLang="zh-CN" b="1" i="1" dirty="0" smtClean="0">
                          <a:solidFill>
                            <a:srgbClr val="000000"/>
                          </a:solidFill>
                          <a:latin typeface="Cambria Math"/>
                          <a:ea typeface="Cambria Math"/>
                        </a:rPr>
                        <m:t>𝟎𝟎𝟏𝟏</m:t>
                      </m:r>
                      <m:r>
                        <a:rPr lang="en-US" altLang="zh-CN" b="1" i="1" dirty="0">
                          <a:solidFill>
                            <a:srgbClr val="000000"/>
                          </a:solidFill>
                          <a:latin typeface="Cambria Math"/>
                          <a:ea typeface="Cambria Math"/>
                        </a:rPr>
                        <m:t>→</m:t>
                      </m:r>
                      <m:r>
                        <a:rPr lang="en-US" altLang="zh-CN" b="1" i="1" dirty="0" smtClean="0">
                          <a:solidFill>
                            <a:srgbClr val="000000"/>
                          </a:solidFill>
                          <a:latin typeface="Cambria Math"/>
                          <a:ea typeface="Cambria Math"/>
                        </a:rPr>
                        <m:t>…</m:t>
                      </m:r>
                      <m:r>
                        <a:rPr lang="en-US" altLang="zh-CN" b="1" i="1" dirty="0">
                          <a:solidFill>
                            <a:srgbClr val="000000"/>
                          </a:solidFill>
                          <a:latin typeface="Cambria Math"/>
                          <a:ea typeface="Cambria Math"/>
                        </a:rPr>
                        <m:t>→</m:t>
                      </m:r>
                      <m:r>
                        <a:rPr lang="en-US" altLang="zh-CN" b="1" i="1" dirty="0" smtClean="0">
                          <a:solidFill>
                            <a:srgbClr val="000000"/>
                          </a:solidFill>
                          <a:latin typeface="Cambria Math"/>
                          <a:ea typeface="Cambria Math"/>
                        </a:rPr>
                        <m:t>𝟏𝟎𝟎𝟎</m:t>
                      </m:r>
                      <m:r>
                        <a:rPr lang="en-US" altLang="zh-CN" b="1" i="1" dirty="0">
                          <a:solidFill>
                            <a:srgbClr val="000000"/>
                          </a:solidFill>
                          <a:latin typeface="Cambria Math"/>
                          <a:ea typeface="Cambria Math"/>
                        </a:rPr>
                        <m:t>→</m:t>
                      </m:r>
                      <m:r>
                        <a:rPr lang="en-US" altLang="zh-CN" b="1" i="1" dirty="0" smtClean="0">
                          <a:solidFill>
                            <a:srgbClr val="0070C0"/>
                          </a:solidFill>
                          <a:latin typeface="Cambria Math"/>
                        </a:rPr>
                        <m:t>𝟏𝟎𝟎𝟏</m:t>
                      </m:r>
                      <m:r>
                        <a:rPr lang="en-US" altLang="zh-CN" b="1" i="1" dirty="0">
                          <a:solidFill>
                            <a:srgbClr val="000000"/>
                          </a:solidFill>
                          <a:latin typeface="Cambria Math"/>
                          <a:ea typeface="Cambria Math"/>
                        </a:rPr>
                        <m:t>→</m:t>
                      </m:r>
                      <m:r>
                        <a:rPr lang="en-US" altLang="zh-CN" b="1" i="1" dirty="0">
                          <a:solidFill>
                            <a:srgbClr val="000000"/>
                          </a:solidFill>
                          <a:latin typeface="Cambria Math"/>
                        </a:rPr>
                        <m:t>𝟎𝟎𝟎𝟎</m:t>
                      </m:r>
                    </m:oMath>
                  </m:oMathPara>
                </a14:m>
                <a:endParaRPr lang="zh-CN" altLang="en-US" b="1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319880"/>
                <a:ext cx="9036496" cy="461665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框 6"/>
          <p:cNvSpPr txBox="1"/>
          <p:nvPr/>
        </p:nvSpPr>
        <p:spPr>
          <a:xfrm>
            <a:off x="1540560" y="4177450"/>
            <a:ext cx="1210588" cy="1015663"/>
          </a:xfrm>
          <a:prstGeom prst="rect">
            <a:avLst/>
          </a:prstGeom>
          <a:solidFill>
            <a:srgbClr val="CCE8CF"/>
          </a:solidFill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dirty="0" smtClean="0"/>
              <a:t>上页并行</a:t>
            </a:r>
            <a:endParaRPr lang="en-US" altLang="zh-CN" sz="2000" dirty="0" smtClean="0"/>
          </a:p>
          <a:p>
            <a:pPr algn="ctr"/>
            <a:r>
              <a:rPr lang="zh-CN" altLang="en-US" sz="2000" dirty="0"/>
              <a:t>二进制</a:t>
            </a:r>
            <a:endParaRPr lang="en-US" altLang="zh-CN" sz="2000" dirty="0" smtClean="0"/>
          </a:p>
          <a:p>
            <a:pPr algn="ctr"/>
            <a:r>
              <a:rPr lang="zh-CN" altLang="en-US" sz="2000" dirty="0" smtClean="0"/>
              <a:t>计数器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675517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27CFC5-7FD8-49A5-BC14-6A12B5DF6A48}" type="slidenum">
              <a:rPr lang="en-US" altLang="zh-CN" smtClean="0"/>
              <a:pPr>
                <a:defRPr/>
              </a:pPr>
              <a:t>80</a:t>
            </a:fld>
            <a:endParaRPr lang="en-US" altLang="zh-CN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作业 </a:t>
            </a:r>
            <a:r>
              <a:rPr lang="en-US" altLang="zh-CN" dirty="0" smtClean="0"/>
              <a:t>P178</a:t>
            </a:r>
            <a:r>
              <a:rPr lang="zh-CN" altLang="en-US" dirty="0" smtClean="0"/>
              <a:t>，</a:t>
            </a:r>
            <a:r>
              <a:rPr lang="en-US" altLang="zh-CN" dirty="0" smtClean="0"/>
              <a:t>5.51</a:t>
            </a:r>
            <a:r>
              <a:rPr lang="zh-CN" altLang="en-US" dirty="0" smtClean="0"/>
              <a:t>，</a:t>
            </a:r>
            <a:r>
              <a:rPr lang="en-US" altLang="zh-CN" dirty="0" smtClean="0"/>
              <a:t>5.52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7504" y="3109261"/>
            <a:ext cx="6804248" cy="57252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852" y="2062436"/>
            <a:ext cx="8784976" cy="1008112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756" y="1062377"/>
            <a:ext cx="8964488" cy="968554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286" y="3681784"/>
            <a:ext cx="6635502" cy="2082654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7504" y="5764438"/>
            <a:ext cx="8959130" cy="103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80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27CFC5-7FD8-49A5-BC14-6A12B5DF6A48}" type="slidenum">
              <a:rPr lang="en-US" altLang="zh-CN" smtClean="0"/>
              <a:pPr>
                <a:defRPr/>
              </a:pPr>
              <a:t>9</a:t>
            </a:fld>
            <a:endParaRPr lang="en-US" altLang="zh-CN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dirty="0" smtClean="0"/>
              <a:t>带并行预置的</a:t>
            </a:r>
            <a:r>
              <a:rPr lang="en-US" altLang="zh-CN" dirty="0" smtClean="0"/>
              <a:t>BCD</a:t>
            </a:r>
            <a:r>
              <a:rPr lang="zh-CN" altLang="en-US" dirty="0" smtClean="0"/>
              <a:t>计数器</a:t>
            </a:r>
            <a:r>
              <a:rPr lang="en-US" altLang="zh-CN" dirty="0" smtClean="0"/>
              <a:t>-2</a:t>
            </a:r>
            <a:endParaRPr lang="zh-CN" altLang="en-US" dirty="0"/>
          </a:p>
        </p:txBody>
      </p:sp>
      <p:pic>
        <p:nvPicPr>
          <p:cNvPr id="11776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797566"/>
            <a:ext cx="3867150" cy="3352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7858" y="1124744"/>
            <a:ext cx="4918334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800" b="1" dirty="0" smtClean="0"/>
              <a:t>使用</a:t>
            </a:r>
            <a:r>
              <a:rPr lang="zh-CN" altLang="en-US" sz="2800" b="1" dirty="0" smtClean="0">
                <a:solidFill>
                  <a:srgbClr val="FF0000"/>
                </a:solidFill>
              </a:rPr>
              <a:t>复位输入端</a:t>
            </a:r>
            <a:endParaRPr lang="en-US" altLang="zh-CN" sz="2800" b="1" dirty="0" smtClean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b="1" dirty="0" smtClean="0"/>
              <a:t>与非门</a:t>
            </a:r>
            <a:r>
              <a:rPr lang="zh-CN" altLang="en-US" dirty="0" smtClean="0"/>
              <a:t>检测状态</a:t>
            </a:r>
            <a:r>
              <a:rPr lang="en-US" altLang="zh-CN" dirty="0" smtClean="0">
                <a:solidFill>
                  <a:srgbClr val="FF0000"/>
                </a:solidFill>
              </a:rPr>
              <a:t>1010 </a:t>
            </a:r>
            <a:r>
              <a:rPr lang="en-US" altLang="zh-CN" dirty="0" smtClean="0">
                <a:solidFill>
                  <a:srgbClr val="0070C0"/>
                </a:solidFill>
              </a:rPr>
              <a:t>(10)</a:t>
            </a:r>
            <a:r>
              <a:rPr lang="zh-CN" altLang="en-US" dirty="0" smtClean="0"/>
              <a:t>是否出现</a:t>
            </a:r>
            <a:endParaRPr lang="zh-CN" altLang="en-US" dirty="0"/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/>
          </p:nvPr>
        </p:nvGraphicFramePr>
        <p:xfrm>
          <a:off x="6516216" y="-27384"/>
          <a:ext cx="2592288" cy="20478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423" name="位图图像" r:id="rId4" imgW="3345470" imgH="1127858" progId="PBrush">
                  <p:embed/>
                </p:oleObj>
              </mc:Choice>
              <mc:Fallback>
                <p:oleObj name="位图图像" r:id="rId4" imgW="3345470" imgH="1127858" progId="PBrush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16216" y="-27384"/>
                        <a:ext cx="2592288" cy="204786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4263876" y="2771050"/>
                <a:ext cx="4844628" cy="39703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Arial" pitchFamily="34" charset="0"/>
                  <a:buChar char="•"/>
                </a:pPr>
                <a:r>
                  <a:rPr lang="zh-CN" altLang="en-US" dirty="0" smtClean="0"/>
                  <a:t>计数器开始为</a:t>
                </a:r>
                <a:r>
                  <a:rPr lang="en-US" altLang="zh-CN" dirty="0" smtClean="0"/>
                  <a:t>0000.</a:t>
                </a:r>
              </a:p>
              <a:p>
                <a:pPr marL="342900" indent="-342900">
                  <a:lnSpc>
                    <a:spcPct val="150000"/>
                  </a:lnSpc>
                  <a:buFont typeface="Arial" pitchFamily="34" charset="0"/>
                  <a:buChar char="•"/>
                </a:pPr>
                <a:r>
                  <a:rPr lang="zh-CN" altLang="en-US" dirty="0" smtClean="0"/>
                  <a:t>预置</a:t>
                </a:r>
                <a:r>
                  <a:rPr lang="en-US" altLang="zh-CN" dirty="0" smtClean="0"/>
                  <a:t>=0</a:t>
                </a:r>
                <a:r>
                  <a:rPr lang="zh-CN" altLang="en-US" dirty="0" smtClean="0"/>
                  <a:t>，计数使能</a:t>
                </a:r>
                <a:r>
                  <a:rPr lang="en-US" altLang="zh-CN" dirty="0" smtClean="0"/>
                  <a:t>=1</a:t>
                </a:r>
                <a:r>
                  <a:rPr lang="zh-CN" altLang="en-US" dirty="0" smtClean="0"/>
                  <a:t>：计数；</a:t>
                </a:r>
                <a:endParaRPr lang="en-US" altLang="zh-CN" dirty="0" smtClean="0"/>
              </a:p>
              <a:p>
                <a:pPr marL="342900" indent="-342900">
                  <a:lnSpc>
                    <a:spcPct val="150000"/>
                  </a:lnSpc>
                  <a:buFont typeface="Arial" pitchFamily="34" charset="0"/>
                  <a:buChar char="•"/>
                </a:pPr>
                <a:r>
                  <a:rPr lang="zh-CN" altLang="en-US" dirty="0" smtClean="0"/>
                  <a:t>与非门输出</a:t>
                </a:r>
                <a:r>
                  <a:rPr lang="en-US" altLang="zh-CN" dirty="0" smtClean="0"/>
                  <a:t>=1</a:t>
                </a:r>
                <a:r>
                  <a:rPr lang="zh-CN" altLang="en-US" dirty="0" smtClean="0"/>
                  <a:t>，按时钟计数；</a:t>
                </a:r>
                <a:endParaRPr lang="en-US" altLang="zh-CN" dirty="0" smtClean="0"/>
              </a:p>
              <a:p>
                <a:pPr marL="342900" indent="-342900">
                  <a:lnSpc>
                    <a:spcPct val="150000"/>
                  </a:lnSpc>
                  <a:buFont typeface="Arial" pitchFamily="34" charset="0"/>
                  <a:buChar char="•"/>
                </a:pPr>
                <a:r>
                  <a:rPr lang="zh-CN" altLang="en-US" dirty="0" smtClean="0"/>
                  <a:t>当</a:t>
                </a:r>
                <a:r>
                  <a:rPr lang="en-US" altLang="zh-CN" b="1" dirty="0" smtClean="0"/>
                  <a:t>1010</a:t>
                </a:r>
                <a:r>
                  <a:rPr lang="zh-CN" altLang="en-US" dirty="0" smtClean="0"/>
                  <a:t>时，与非门输出</a:t>
                </a:r>
                <a:r>
                  <a:rPr lang="en-US" altLang="zh-CN" dirty="0" smtClean="0"/>
                  <a:t>=0</a:t>
                </a:r>
                <a:r>
                  <a:rPr lang="zh-CN" altLang="en-US" dirty="0" smtClean="0"/>
                  <a:t>，</a:t>
                </a:r>
                <a:r>
                  <a:rPr lang="en-US" altLang="zh-CN" dirty="0" smtClean="0"/>
                  <a:t/>
                </a:r>
                <a:br>
                  <a:rPr lang="en-US" altLang="zh-CN" dirty="0" smtClean="0"/>
                </a:br>
                <a:r>
                  <a:rPr lang="zh-CN" altLang="en-US" dirty="0" smtClean="0"/>
                  <a:t>此时</a:t>
                </a:r>
                <a:r>
                  <a:rPr lang="en-US" altLang="zh-CN" dirty="0" smtClean="0"/>
                  <a:t>Clear=0</a:t>
                </a:r>
                <a:r>
                  <a:rPr lang="zh-CN" altLang="en-US" dirty="0" smtClean="0"/>
                  <a:t>，异步</a:t>
                </a:r>
                <a:r>
                  <a:rPr lang="zh-CN" altLang="en-US" b="1" dirty="0" smtClean="0"/>
                  <a:t>清零</a:t>
                </a:r>
                <a:r>
                  <a:rPr lang="zh-CN" altLang="en-US" dirty="0" smtClean="0"/>
                  <a:t>，</a:t>
                </a:r>
                <a:r>
                  <a:rPr lang="en-US" altLang="zh-CN" b="1" dirty="0" smtClean="0"/>
                  <a:t>0000</a:t>
                </a:r>
                <a:r>
                  <a:rPr lang="zh-CN" altLang="en-US" dirty="0" smtClean="0"/>
                  <a:t>。</a:t>
                </a:r>
                <a:endParaRPr lang="en-US" altLang="zh-CN" dirty="0" smtClean="0"/>
              </a:p>
              <a:p>
                <a:pPr marL="342900" indent="-342900">
                  <a:lnSpc>
                    <a:spcPct val="150000"/>
                  </a:lnSpc>
                  <a:buFont typeface="Arial" pitchFamily="34" charset="0"/>
                  <a:buChar char="•"/>
                </a:pPr>
                <a:r>
                  <a:rPr lang="zh-CN" altLang="en-US" dirty="0" smtClean="0"/>
                  <a:t>但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101</m:t>
                    </m:r>
                    <m:r>
                      <a:rPr lang="en-US" altLang="zh-CN" b="1" i="1" dirty="0" smtClean="0">
                        <a:solidFill>
                          <a:srgbClr val="FF0000"/>
                        </a:solidFill>
                        <a:latin typeface="Cambria Math"/>
                      </a:rPr>
                      <m:t>𝟎</m:t>
                    </m:r>
                    <m:r>
                      <a:rPr lang="en-US" altLang="zh-CN" i="1" dirty="0" smtClean="0">
                        <a:latin typeface="Cambria Math"/>
                        <a:ea typeface="Cambria Math"/>
                      </a:rPr>
                      <m:t>→</m:t>
                    </m:r>
                    <m:r>
                      <a:rPr lang="en-US" altLang="zh-CN" i="1" dirty="0" smtClean="0">
                        <a:latin typeface="Cambria Math"/>
                      </a:rPr>
                      <m:t>101</m:t>
                    </m:r>
                    <m:r>
                      <a:rPr lang="en-US" altLang="zh-CN" b="1" i="1" dirty="0" smtClean="0">
                        <a:solidFill>
                          <a:srgbClr val="FF0000"/>
                        </a:solidFill>
                        <a:latin typeface="Cambria Math"/>
                      </a:rPr>
                      <m:t>𝟏</m:t>
                    </m:r>
                    <m:r>
                      <a:rPr lang="en-US" altLang="zh-CN" i="1" dirty="0" smtClean="0">
                        <a:latin typeface="Cambria Math"/>
                        <a:ea typeface="Cambria Math"/>
                      </a:rPr>
                      <m:t>→</m:t>
                    </m:r>
                    <m:r>
                      <a:rPr lang="en-US" altLang="zh-CN" i="1" dirty="0" smtClean="0">
                        <a:latin typeface="Cambria Math"/>
                      </a:rPr>
                      <m:t>000</m:t>
                    </m:r>
                    <m:r>
                      <a:rPr lang="en-US" altLang="zh-CN" b="1" i="1" dirty="0" smtClean="0">
                        <a:solidFill>
                          <a:srgbClr val="FF0000"/>
                        </a:solidFill>
                        <a:latin typeface="Cambria Math"/>
                      </a:rPr>
                      <m:t>𝟎</m:t>
                    </m:r>
                  </m:oMath>
                </a14:m>
                <a:r>
                  <a:rPr lang="zh-CN" altLang="en-US" dirty="0" smtClean="0"/>
                  <a:t>跳变时，输出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/>
                          </a:rPr>
                          <m:t>𝐴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en-US" dirty="0" smtClean="0"/>
                  <a:t>出现瞬时的毛刺！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3876" y="2771050"/>
                <a:ext cx="4844628" cy="3970318"/>
              </a:xfrm>
              <a:prstGeom prst="rect">
                <a:avLst/>
              </a:prstGeom>
              <a:blipFill rotWithShape="0">
                <a:blip r:embed="rId6"/>
                <a:stretch>
                  <a:fillRect l="-1635" r="-8302" b="-4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0" y="2319880"/>
                <a:ext cx="9036496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dirty="0" smtClean="0">
                          <a:solidFill>
                            <a:srgbClr val="000000"/>
                          </a:solidFill>
                          <a:latin typeface="Cambria Math"/>
                        </a:rPr>
                        <m:t>𝟎𝟎𝟎𝟎</m:t>
                      </m:r>
                      <m:r>
                        <a:rPr lang="en-US" altLang="zh-CN" b="1" i="1" dirty="0">
                          <a:solidFill>
                            <a:srgbClr val="000000"/>
                          </a:solidFill>
                          <a:latin typeface="Cambria Math"/>
                          <a:ea typeface="Cambria Math"/>
                        </a:rPr>
                        <m:t>→</m:t>
                      </m:r>
                      <m:r>
                        <a:rPr lang="en-US" altLang="zh-CN" b="1" i="1" dirty="0">
                          <a:solidFill>
                            <a:srgbClr val="000000"/>
                          </a:solidFill>
                          <a:latin typeface="Cambria Math"/>
                          <a:ea typeface="Cambria Math"/>
                        </a:rPr>
                        <m:t>𝟎𝟎𝟎𝟏</m:t>
                      </m:r>
                      <m:r>
                        <a:rPr lang="en-US" altLang="zh-CN" b="1" i="1" dirty="0">
                          <a:solidFill>
                            <a:srgbClr val="000000"/>
                          </a:solidFill>
                          <a:latin typeface="Cambria Math"/>
                          <a:ea typeface="Cambria Math"/>
                        </a:rPr>
                        <m:t>→</m:t>
                      </m:r>
                      <m:r>
                        <a:rPr lang="en-US" altLang="zh-CN" b="1" i="1" dirty="0" smtClean="0">
                          <a:solidFill>
                            <a:srgbClr val="000000"/>
                          </a:solidFill>
                          <a:latin typeface="Cambria Math"/>
                          <a:ea typeface="Cambria Math"/>
                        </a:rPr>
                        <m:t>𝟎𝟎𝟏𝟎</m:t>
                      </m:r>
                      <m:r>
                        <a:rPr lang="en-US" altLang="zh-CN" b="1" i="1" dirty="0">
                          <a:solidFill>
                            <a:srgbClr val="000000"/>
                          </a:solidFill>
                          <a:latin typeface="Cambria Math"/>
                          <a:ea typeface="Cambria Math"/>
                        </a:rPr>
                        <m:t>→</m:t>
                      </m:r>
                      <m:r>
                        <a:rPr lang="en-US" altLang="zh-CN" b="1" i="1" dirty="0" smtClean="0">
                          <a:solidFill>
                            <a:srgbClr val="000000"/>
                          </a:solidFill>
                          <a:latin typeface="Cambria Math"/>
                          <a:ea typeface="Cambria Math"/>
                        </a:rPr>
                        <m:t>𝟎𝟎𝟏𝟏</m:t>
                      </m:r>
                      <m:r>
                        <a:rPr lang="en-US" altLang="zh-CN" b="1" i="1" dirty="0">
                          <a:solidFill>
                            <a:srgbClr val="000000"/>
                          </a:solidFill>
                          <a:latin typeface="Cambria Math"/>
                          <a:ea typeface="Cambria Math"/>
                        </a:rPr>
                        <m:t>→</m:t>
                      </m:r>
                      <m:r>
                        <a:rPr lang="en-US" altLang="zh-CN" b="1" i="1" dirty="0" smtClean="0">
                          <a:solidFill>
                            <a:srgbClr val="000000"/>
                          </a:solidFill>
                          <a:latin typeface="Cambria Math"/>
                          <a:ea typeface="Cambria Math"/>
                        </a:rPr>
                        <m:t>…</m:t>
                      </m:r>
                      <m:r>
                        <a:rPr lang="en-US" altLang="zh-CN" b="1" i="1" dirty="0">
                          <a:solidFill>
                            <a:srgbClr val="000000"/>
                          </a:solidFill>
                          <a:latin typeface="Cambria Math"/>
                          <a:ea typeface="Cambria Math"/>
                        </a:rPr>
                        <m:t>→</m:t>
                      </m:r>
                      <m:r>
                        <a:rPr lang="en-US" altLang="zh-CN" b="1" i="1" dirty="0" smtClean="0">
                          <a:solidFill>
                            <a:srgbClr val="000000"/>
                          </a:solidFill>
                          <a:latin typeface="Cambria Math"/>
                          <a:ea typeface="Cambria Math"/>
                        </a:rPr>
                        <m:t>𝟏𝟎𝟎𝟎</m:t>
                      </m:r>
                      <m:r>
                        <a:rPr lang="en-US" altLang="zh-CN" b="1" i="1" dirty="0">
                          <a:solidFill>
                            <a:srgbClr val="000000"/>
                          </a:solidFill>
                          <a:latin typeface="Cambria Math"/>
                          <a:ea typeface="Cambria Math"/>
                        </a:rPr>
                        <m:t>→</m:t>
                      </m:r>
                      <m:r>
                        <a:rPr lang="en-US" altLang="zh-CN" b="1" i="1" dirty="0" smtClean="0">
                          <a:solidFill>
                            <a:srgbClr val="0070C0"/>
                          </a:solidFill>
                          <a:latin typeface="Cambria Math"/>
                        </a:rPr>
                        <m:t>𝟏𝟎𝟎𝟏</m:t>
                      </m:r>
                      <m:r>
                        <a:rPr lang="en-US" altLang="zh-CN" b="1" i="1" dirty="0">
                          <a:solidFill>
                            <a:srgbClr val="000000"/>
                          </a:solidFill>
                          <a:latin typeface="Cambria Math"/>
                          <a:ea typeface="Cambria Math"/>
                        </a:rPr>
                        <m:t>→</m:t>
                      </m:r>
                      <m:r>
                        <a:rPr lang="en-US" altLang="zh-CN" b="1" i="1" dirty="0">
                          <a:solidFill>
                            <a:srgbClr val="000000"/>
                          </a:solidFill>
                          <a:latin typeface="Cambria Math"/>
                        </a:rPr>
                        <m:t>𝟎𝟎𝟎𝟎</m:t>
                      </m:r>
                    </m:oMath>
                  </m:oMathPara>
                </a14:m>
                <a:endParaRPr lang="zh-CN" altLang="en-US" b="1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319880"/>
                <a:ext cx="9036496" cy="461665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文本框 10"/>
          <p:cNvSpPr txBox="1"/>
          <p:nvPr/>
        </p:nvSpPr>
        <p:spPr>
          <a:xfrm>
            <a:off x="1531258" y="4066176"/>
            <a:ext cx="1210588" cy="1015663"/>
          </a:xfrm>
          <a:prstGeom prst="rect">
            <a:avLst/>
          </a:prstGeom>
          <a:solidFill>
            <a:srgbClr val="CCE8CF"/>
          </a:solidFill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dirty="0" smtClean="0"/>
              <a:t>上页并行</a:t>
            </a:r>
            <a:endParaRPr lang="en-US" altLang="zh-CN" sz="2000" dirty="0" smtClean="0"/>
          </a:p>
          <a:p>
            <a:pPr algn="ctr"/>
            <a:r>
              <a:rPr lang="zh-CN" altLang="en-US" sz="2000" dirty="0"/>
              <a:t>二进制</a:t>
            </a:r>
            <a:endParaRPr lang="en-US" altLang="zh-CN" sz="2000" dirty="0" smtClean="0"/>
          </a:p>
          <a:p>
            <a:pPr algn="ctr"/>
            <a:r>
              <a:rPr lang="zh-CN" altLang="en-US" sz="2000" dirty="0" smtClean="0"/>
              <a:t>计数器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297902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lends">
  <a:themeElements>
    <a:clrScheme name="Blends 2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FFCF01"/>
      </a:accent2>
      <a:accent3>
        <a:srgbClr val="FFFFFF"/>
      </a:accent3>
      <a:accent4>
        <a:srgbClr val="000000"/>
      </a:accent4>
      <a:accent5>
        <a:srgbClr val="AAEFD1"/>
      </a:accent5>
      <a:accent6>
        <a:srgbClr val="E7BB01"/>
      </a:accent6>
      <a:hlink>
        <a:srgbClr val="FF0000"/>
      </a:hlink>
      <a:folHlink>
        <a:srgbClr val="3333CC"/>
      </a:folHlink>
    </a:clrScheme>
    <a:fontScheme name="Blends">
      <a:majorFont>
        <a:latin typeface="Tahoma"/>
        <a:ea typeface="宋体"/>
        <a:cs typeface=""/>
      </a:majorFont>
      <a:minorFont>
        <a:latin typeface="Tahoma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  <a:ea typeface="宋体" pitchFamily="2" charset="-122"/>
          </a:defRPr>
        </a:defPPr>
      </a:lstStyle>
    </a:lnDef>
  </a:objectDefaults>
  <a:extraClrSchemeLst>
    <a:extraClrScheme>
      <a:clrScheme name="Blends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2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3">
        <a:dk1>
          <a:srgbClr val="000000"/>
        </a:dk1>
        <a:lt1>
          <a:srgbClr val="FFFFFF"/>
        </a:lt1>
        <a:dk2>
          <a:srgbClr val="000000"/>
        </a:dk2>
        <a:lt2>
          <a:srgbClr val="5F5F5F"/>
        </a:lt2>
        <a:accent1>
          <a:srgbClr val="EAEAEA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737373"/>
        </a:accent6>
        <a:hlink>
          <a:srgbClr val="4D4D4D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4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7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11490</TotalTime>
  <Words>2920</Words>
  <Application>Microsoft Office PowerPoint</Application>
  <PresentationFormat>全屏显示(4:3)</PresentationFormat>
  <Paragraphs>695</Paragraphs>
  <Slides>80</Slides>
  <Notes>33</Notes>
  <HiddenSlides>0</HiddenSlides>
  <MMClips>0</MMClips>
  <ScaleCrop>false</ScaleCrop>
  <HeadingPairs>
    <vt:vector size="8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80</vt:i4>
      </vt:variant>
    </vt:vector>
  </HeadingPairs>
  <TitlesOfParts>
    <vt:vector size="96" baseType="lpstr">
      <vt:lpstr>ArialBold</vt:lpstr>
      <vt:lpstr>標楷體</vt:lpstr>
      <vt:lpstr>PMingLiU</vt:lpstr>
      <vt:lpstr>黑体</vt:lpstr>
      <vt:lpstr>楷体</vt:lpstr>
      <vt:lpstr>楷体_GB2312</vt:lpstr>
      <vt:lpstr>宋体</vt:lpstr>
      <vt:lpstr>Arial</vt:lpstr>
      <vt:lpstr>Cambria Math</vt:lpstr>
      <vt:lpstr>Symbol</vt:lpstr>
      <vt:lpstr>Tahoma</vt:lpstr>
      <vt:lpstr>Times New Roman</vt:lpstr>
      <vt:lpstr>Wingdings</vt:lpstr>
      <vt:lpstr>Blends</vt:lpstr>
      <vt:lpstr>位图图像</vt:lpstr>
      <vt:lpstr>Photo Editor 照片</vt:lpstr>
      <vt:lpstr>Chapter 5 数字模块-2</vt:lpstr>
      <vt:lpstr>Contents</vt:lpstr>
      <vt:lpstr>计数器  Counters </vt:lpstr>
      <vt:lpstr>同步二进制计数器</vt:lpstr>
      <vt:lpstr>可逆计数器 Up-Down Binary Counter</vt:lpstr>
      <vt:lpstr>同步 BCD 计数器 (T触发器)</vt:lpstr>
      <vt:lpstr>带并行预置的二进制计数器 Binary Counter With Parallel Load</vt:lpstr>
      <vt:lpstr>带并行预置的BCD计数器-1</vt:lpstr>
      <vt:lpstr>带并行预置的BCD计数器-2</vt:lpstr>
      <vt:lpstr>Contents</vt:lpstr>
      <vt:lpstr>二进制行波计数器 Binary Ripple Counter</vt:lpstr>
      <vt:lpstr>BCD Ripple Counter</vt:lpstr>
      <vt:lpstr>模十计数器 Decade Counters</vt:lpstr>
      <vt:lpstr>Contents</vt:lpstr>
      <vt:lpstr>无效状态的计数器 Unused States</vt:lpstr>
      <vt:lpstr>环形计数器 Ring Counter</vt:lpstr>
      <vt:lpstr>设计：4位环形计数器(右移)</vt:lpstr>
      <vt:lpstr>设计：4位环形计数器</vt:lpstr>
      <vt:lpstr>扭环形计数器Switch-Tail Ring Counter</vt:lpstr>
      <vt:lpstr>可自启动的扭环形计数器</vt:lpstr>
      <vt:lpstr>可自启动的扭环形计数器-2</vt:lpstr>
      <vt:lpstr>时序逻辑电路的自启动设计</vt:lpstr>
      <vt:lpstr>PowerPoint 演示文稿</vt:lpstr>
      <vt:lpstr>PowerPoint 演示文稿</vt:lpstr>
      <vt:lpstr>PowerPoint 演示文稿</vt:lpstr>
      <vt:lpstr>练习1.     设计一个能自启动的3位环形计数器。        要求它的有效循环状态为100010  001  100</vt:lpstr>
      <vt:lpstr>PowerPoint 演示文稿</vt:lpstr>
      <vt:lpstr>寄存器</vt:lpstr>
      <vt:lpstr>Contents</vt:lpstr>
      <vt:lpstr>PowerPoint 演示文稿</vt:lpstr>
      <vt:lpstr>Memory Unit</vt:lpstr>
      <vt:lpstr>Programmable Logic Device 可编程逻辑器件</vt:lpstr>
      <vt:lpstr>Programmable Logic Device 可编程逻辑器件</vt:lpstr>
      <vt:lpstr>Contents</vt:lpstr>
      <vt:lpstr>RAM 随机存取存储器</vt:lpstr>
      <vt:lpstr>RAM 随机存取存储器</vt:lpstr>
      <vt:lpstr>SRAM &amp; DRAM</vt:lpstr>
      <vt:lpstr>存储器单元</vt:lpstr>
      <vt:lpstr>存储器的HDL描述</vt:lpstr>
      <vt:lpstr>Verilog 移位操作</vt:lpstr>
      <vt:lpstr>读、写操作</vt:lpstr>
      <vt:lpstr>定时波形</vt:lpstr>
      <vt:lpstr>存储器存取 时序波形</vt:lpstr>
      <vt:lpstr>存储器存取 时序波形</vt:lpstr>
      <vt:lpstr>存储器类型</vt:lpstr>
      <vt:lpstr>内存条</vt:lpstr>
      <vt:lpstr>Contents</vt:lpstr>
      <vt:lpstr>Binary Cell 二进制存储单元</vt:lpstr>
      <vt:lpstr>4x4 RAM：4个字，4位/字</vt:lpstr>
      <vt:lpstr>Principle of operation of DRAM read,  for simple 4 by 4 array</vt:lpstr>
      <vt:lpstr>译 码</vt:lpstr>
      <vt:lpstr>地址复用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Contents</vt:lpstr>
      <vt:lpstr>检错、纠错</vt:lpstr>
      <vt:lpstr>Hamming码</vt:lpstr>
      <vt:lpstr>Hamming码 (例：校验)</vt:lpstr>
      <vt:lpstr>Hamming码 (例：纠错)</vt:lpstr>
      <vt:lpstr>Hamming码</vt:lpstr>
      <vt:lpstr>Hamming码</vt:lpstr>
      <vt:lpstr>检测2个错误，纠正1个错误</vt:lpstr>
      <vt:lpstr>Contents</vt:lpstr>
      <vt:lpstr>ROM</vt:lpstr>
      <vt:lpstr>已写入内容的ROM</vt:lpstr>
      <vt:lpstr>3-to-8 Line Decoder</vt:lpstr>
      <vt:lpstr>实现组合电路</vt:lpstr>
      <vt:lpstr>实现组合电路</vt:lpstr>
      <vt:lpstr>练习：用ROM设计一个组合电路</vt:lpstr>
      <vt:lpstr>ROM类型</vt:lpstr>
      <vt:lpstr>USB flash drive</vt:lpstr>
      <vt:lpstr>三种可编程逻辑器件(PLD)</vt:lpstr>
      <vt:lpstr>PROM：与阵列固定、或阵列可编程            与阵列做译码器，或门实现最小项之和的布尔函数</vt:lpstr>
      <vt:lpstr>在系统可编程 （ISP,In System Programmability）</vt:lpstr>
      <vt:lpstr>EDA设计</vt:lpstr>
      <vt:lpstr>可编程逻辑器件</vt:lpstr>
      <vt:lpstr>作业 P178，5.51，5.52</vt:lpstr>
    </vt:vector>
  </TitlesOfParts>
  <Company>fudan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2: Boolean Algebra and Logic Gates</dc:title>
  <dc:creator>user</dc:creator>
  <cp:lastModifiedBy>Sam</cp:lastModifiedBy>
  <cp:revision>637</cp:revision>
  <cp:lastPrinted>2012-11-27T13:13:38Z</cp:lastPrinted>
  <dcterms:created xsi:type="dcterms:W3CDTF">2003-08-04T05:13:53Z</dcterms:created>
  <dcterms:modified xsi:type="dcterms:W3CDTF">2016-11-30T09:58:30Z</dcterms:modified>
</cp:coreProperties>
</file>